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51"/>
  </p:notesMasterIdLst>
  <p:sldIdLst>
    <p:sldId id="307" r:id="rId2"/>
    <p:sldId id="256" r:id="rId3"/>
    <p:sldId id="279" r:id="rId4"/>
    <p:sldId id="272" r:id="rId5"/>
    <p:sldId id="273" r:id="rId6"/>
    <p:sldId id="274" r:id="rId7"/>
    <p:sldId id="275" r:id="rId8"/>
    <p:sldId id="276" r:id="rId9"/>
    <p:sldId id="277" r:id="rId10"/>
    <p:sldId id="278" r:id="rId11"/>
    <p:sldId id="271" r:id="rId12"/>
    <p:sldId id="304" r:id="rId13"/>
    <p:sldId id="306" r:id="rId14"/>
    <p:sldId id="257" r:id="rId15"/>
    <p:sldId id="258"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1" r:id="rId37"/>
    <p:sldId id="302" r:id="rId38"/>
    <p:sldId id="303" r:id="rId39"/>
    <p:sldId id="300" r:id="rId40"/>
    <p:sldId id="259" r:id="rId41"/>
    <p:sldId id="261" r:id="rId42"/>
    <p:sldId id="262" r:id="rId43"/>
    <p:sldId id="260" r:id="rId44"/>
    <p:sldId id="263" r:id="rId45"/>
    <p:sldId id="264" r:id="rId46"/>
    <p:sldId id="266" r:id="rId47"/>
    <p:sldId id="265" r:id="rId48"/>
    <p:sldId id="305" r:id="rId49"/>
    <p:sldId id="270" r:id="rId50"/>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7" d="100"/>
          <a:sy n="67" d="100"/>
        </p:scale>
        <p:origin x="-60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E93F315-4F27-4361-B64C-E75412E463D9}" type="datetimeFigureOut">
              <a:rPr lang="fa-IR" smtClean="0"/>
              <a:pPr/>
              <a:t>1435/06/16</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5CBA922-1284-48BF-94B3-AD8D5F5AB5B7}"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CB3BC2-F6AD-46F5-B115-E346BCB53E34}" type="slidenum">
              <a:rPr lang="en-US" altLang="zh-TW"/>
              <a:pPr/>
              <a:t>5</a:t>
            </a:fld>
            <a:endParaRPr lang="en-US" altLang="zh-TW"/>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3A984C76-99C8-4D13-9456-0405FA218C08}" type="datetimeFigureOut">
              <a:rPr lang="fa-IR" smtClean="0"/>
              <a:pPr/>
              <a:t>1435/06/16</a:t>
            </a:fld>
            <a:endParaRPr lang="fa-IR"/>
          </a:p>
        </p:txBody>
      </p:sp>
      <p:sp>
        <p:nvSpPr>
          <p:cNvPr id="20" name="Footer Placeholder 19"/>
          <p:cNvSpPr>
            <a:spLocks noGrp="1"/>
          </p:cNvSpPr>
          <p:nvPr>
            <p:ph type="ftr" sz="quarter" idx="11"/>
          </p:nvPr>
        </p:nvSpPr>
        <p:spPr/>
        <p:txBody>
          <a:bodyPr/>
          <a:lstStyle>
            <a:extLst/>
          </a:lstStyle>
          <a:p>
            <a:endParaRPr lang="fa-IR"/>
          </a:p>
        </p:txBody>
      </p:sp>
      <p:sp>
        <p:nvSpPr>
          <p:cNvPr id="10" name="Slide Number Placeholder 9"/>
          <p:cNvSpPr>
            <a:spLocks noGrp="1"/>
          </p:cNvSpPr>
          <p:nvPr>
            <p:ph type="sldNum" sz="quarter" idx="12"/>
          </p:nvPr>
        </p:nvSpPr>
        <p:spPr/>
        <p:txBody>
          <a:bodyPr/>
          <a:lstStyle>
            <a:extLst/>
          </a:lstStyle>
          <a:p>
            <a:fld id="{971A926C-90A6-4798-A67C-8DC8C69B2B81}" type="slidenum">
              <a:rPr lang="fa-IR" smtClean="0"/>
              <a:pPr/>
              <a:t>‹#›</a:t>
            </a:fld>
            <a:endParaRPr lang="fa-IR"/>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A984C76-99C8-4D13-9456-0405FA218C08}" type="datetimeFigureOut">
              <a:rPr lang="fa-IR" smtClean="0"/>
              <a:pPr/>
              <a:t>1435/06/16</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971A926C-90A6-4798-A67C-8DC8C69B2B81}"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A984C76-99C8-4D13-9456-0405FA218C08}" type="datetimeFigureOut">
              <a:rPr lang="fa-IR" smtClean="0"/>
              <a:pPr/>
              <a:t>1435/06/16</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971A926C-90A6-4798-A67C-8DC8C69B2B81}"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A984C76-99C8-4D13-9456-0405FA218C08}" type="datetimeFigureOut">
              <a:rPr lang="fa-IR" smtClean="0"/>
              <a:pPr/>
              <a:t>1435/06/16</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971A926C-90A6-4798-A67C-8DC8C69B2B81}"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3A984C76-99C8-4D13-9456-0405FA218C08}" type="datetimeFigureOut">
              <a:rPr lang="fa-IR" smtClean="0"/>
              <a:pPr/>
              <a:t>1435/06/16</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971A926C-90A6-4798-A67C-8DC8C69B2B81}" type="slidenum">
              <a:rPr lang="fa-IR" smtClean="0"/>
              <a:pPr/>
              <a:t>‹#›</a:t>
            </a:fld>
            <a:endParaRPr lang="fa-IR"/>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A984C76-99C8-4D13-9456-0405FA218C08}" type="datetimeFigureOut">
              <a:rPr lang="fa-IR" smtClean="0"/>
              <a:pPr/>
              <a:t>1435/06/16</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971A926C-90A6-4798-A67C-8DC8C69B2B81}"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A984C76-99C8-4D13-9456-0405FA218C08}" type="datetimeFigureOut">
              <a:rPr lang="fa-IR" smtClean="0"/>
              <a:pPr/>
              <a:t>1435/06/16</a:t>
            </a:fld>
            <a:endParaRPr lang="fa-IR"/>
          </a:p>
        </p:txBody>
      </p:sp>
      <p:sp>
        <p:nvSpPr>
          <p:cNvPr id="8" name="Footer Placeholder 7"/>
          <p:cNvSpPr>
            <a:spLocks noGrp="1"/>
          </p:cNvSpPr>
          <p:nvPr>
            <p:ph type="ftr" sz="quarter" idx="11"/>
          </p:nvPr>
        </p:nvSpPr>
        <p:spPr/>
        <p:txBody>
          <a:bodyPr/>
          <a:lstStyle>
            <a:extLst/>
          </a:lstStyle>
          <a:p>
            <a:endParaRPr lang="fa-IR"/>
          </a:p>
        </p:txBody>
      </p:sp>
      <p:sp>
        <p:nvSpPr>
          <p:cNvPr id="9" name="Slide Number Placeholder 8"/>
          <p:cNvSpPr>
            <a:spLocks noGrp="1"/>
          </p:cNvSpPr>
          <p:nvPr>
            <p:ph type="sldNum" sz="quarter" idx="12"/>
          </p:nvPr>
        </p:nvSpPr>
        <p:spPr/>
        <p:txBody>
          <a:bodyPr/>
          <a:lstStyle>
            <a:extLst/>
          </a:lstStyle>
          <a:p>
            <a:fld id="{971A926C-90A6-4798-A67C-8DC8C69B2B81}"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3A984C76-99C8-4D13-9456-0405FA218C08}" type="datetimeFigureOut">
              <a:rPr lang="fa-IR" smtClean="0"/>
              <a:pPr/>
              <a:t>1435/06/16</a:t>
            </a:fld>
            <a:endParaRPr lang="fa-IR"/>
          </a:p>
        </p:txBody>
      </p:sp>
      <p:sp>
        <p:nvSpPr>
          <p:cNvPr id="4" name="Footer Placeholder 3"/>
          <p:cNvSpPr>
            <a:spLocks noGrp="1"/>
          </p:cNvSpPr>
          <p:nvPr>
            <p:ph type="ftr" sz="quarter" idx="11"/>
          </p:nvPr>
        </p:nvSpPr>
        <p:spPr/>
        <p:txBody>
          <a:bodyPr/>
          <a:lstStyle>
            <a:extLst/>
          </a:lstStyle>
          <a:p>
            <a:endParaRPr lang="fa-IR"/>
          </a:p>
        </p:txBody>
      </p:sp>
      <p:sp>
        <p:nvSpPr>
          <p:cNvPr id="5" name="Slide Number Placeholder 4"/>
          <p:cNvSpPr>
            <a:spLocks noGrp="1"/>
          </p:cNvSpPr>
          <p:nvPr>
            <p:ph type="sldNum" sz="quarter" idx="12"/>
          </p:nvPr>
        </p:nvSpPr>
        <p:spPr/>
        <p:txBody>
          <a:bodyPr/>
          <a:lstStyle>
            <a:extLst/>
          </a:lstStyle>
          <a:p>
            <a:fld id="{971A926C-90A6-4798-A67C-8DC8C69B2B81}"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3A984C76-99C8-4D13-9456-0405FA218C08}" type="datetimeFigureOut">
              <a:rPr lang="fa-IR" smtClean="0"/>
              <a:pPr/>
              <a:t>1435/06/16</a:t>
            </a:fld>
            <a:endParaRPr lang="fa-IR"/>
          </a:p>
        </p:txBody>
      </p:sp>
      <p:sp>
        <p:nvSpPr>
          <p:cNvPr id="3" name="Footer Placeholder 2"/>
          <p:cNvSpPr>
            <a:spLocks noGrp="1"/>
          </p:cNvSpPr>
          <p:nvPr>
            <p:ph type="ftr" sz="quarter" idx="11"/>
          </p:nvPr>
        </p:nvSpPr>
        <p:spPr/>
        <p:txBody>
          <a:bodyPr/>
          <a:lstStyle>
            <a:extLst/>
          </a:lstStyle>
          <a:p>
            <a:endParaRPr lang="fa-IR"/>
          </a:p>
        </p:txBody>
      </p:sp>
      <p:sp>
        <p:nvSpPr>
          <p:cNvPr id="4" name="Slide Number Placeholder 3"/>
          <p:cNvSpPr>
            <a:spLocks noGrp="1"/>
          </p:cNvSpPr>
          <p:nvPr>
            <p:ph type="sldNum" sz="quarter" idx="12"/>
          </p:nvPr>
        </p:nvSpPr>
        <p:spPr/>
        <p:txBody>
          <a:bodyPr/>
          <a:lstStyle>
            <a:extLst/>
          </a:lstStyle>
          <a:p>
            <a:fld id="{971A926C-90A6-4798-A67C-8DC8C69B2B81}" type="slidenum">
              <a:rPr lang="fa-IR" smtClean="0"/>
              <a:pPr/>
              <a:t>‹#›</a:t>
            </a:fld>
            <a:endParaRPr lang="fa-IR"/>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A984C76-99C8-4D13-9456-0405FA218C08}" type="datetimeFigureOut">
              <a:rPr lang="fa-IR" smtClean="0"/>
              <a:pPr/>
              <a:t>1435/06/16</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971A926C-90A6-4798-A67C-8DC8C69B2B81}"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3A984C76-99C8-4D13-9456-0405FA218C08}" type="datetimeFigureOut">
              <a:rPr lang="fa-IR" smtClean="0"/>
              <a:pPr/>
              <a:t>1435/06/16</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971A926C-90A6-4798-A67C-8DC8C69B2B81}" type="slidenum">
              <a:rPr lang="fa-IR" smtClean="0"/>
              <a:pPr/>
              <a:t>‹#›</a:t>
            </a:fld>
            <a:endParaRPr lang="fa-IR"/>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3A984C76-99C8-4D13-9456-0405FA218C08}" type="datetimeFigureOut">
              <a:rPr lang="fa-IR" smtClean="0"/>
              <a:pPr/>
              <a:t>1435/06/16</a:t>
            </a:fld>
            <a:endParaRPr lang="fa-I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fa-I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971A926C-90A6-4798-A67C-8DC8C69B2B81}" type="slidenum">
              <a:rPr lang="fa-IR" smtClean="0"/>
              <a:pPr/>
              <a:t>‹#›</a:t>
            </a:fld>
            <a:endParaRPr lang="fa-I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r" rtl="1"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r" rtl="1"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r" rtl="1"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r" rtl="1"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r" rtl="1"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r" rtl="1"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3074" name="Picture 2" descr="C:\Documents and Settings\dr.vanaki\My Documents\My Pictures\funny-pictures-radsms-33.jpg"/>
          <p:cNvPicPr>
            <a:picLocks noChangeAspect="1" noChangeArrowheads="1"/>
          </p:cNvPicPr>
          <p:nvPr/>
        </p:nvPicPr>
        <p:blipFill>
          <a:blip r:embed="rId2"/>
          <a:srcRect/>
          <a:stretch>
            <a:fillRect/>
          </a:stretch>
        </p:blipFill>
        <p:spPr bwMode="auto">
          <a:xfrm>
            <a:off x="0" y="0"/>
            <a:ext cx="9144000" cy="672465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704850"/>
            <a:ext cx="8229600" cy="938200"/>
          </a:xfrm>
        </p:spPr>
        <p:txBody>
          <a:bodyPr/>
          <a:lstStyle/>
          <a:p>
            <a:pPr algn="ctr"/>
            <a:r>
              <a:rPr lang="en-US" altLang="zh-TW" b="1" dirty="0">
                <a:solidFill>
                  <a:srgbClr val="FF0000"/>
                </a:solidFill>
                <a:latin typeface="Arial" charset="0"/>
              </a:rPr>
              <a:t>During monitoring</a:t>
            </a:r>
          </a:p>
        </p:txBody>
      </p:sp>
      <p:sp>
        <p:nvSpPr>
          <p:cNvPr id="17411" name="Rectangle 3"/>
          <p:cNvSpPr>
            <a:spLocks noGrp="1" noChangeArrowheads="1"/>
          </p:cNvSpPr>
          <p:nvPr>
            <p:ph type="body" idx="1"/>
          </p:nvPr>
        </p:nvSpPr>
        <p:spPr/>
        <p:txBody>
          <a:bodyPr/>
          <a:lstStyle/>
          <a:p>
            <a:pPr algn="l">
              <a:lnSpc>
                <a:spcPct val="90000"/>
              </a:lnSpc>
            </a:pPr>
            <a:r>
              <a:rPr lang="en-US" altLang="zh-TW" dirty="0">
                <a:latin typeface="Arial" charset="0"/>
              </a:rPr>
              <a:t>Contribute to a valuable mean and lead to suspicion for...</a:t>
            </a:r>
            <a:endParaRPr lang="en-US" altLang="zh-TW" sz="2400" dirty="0">
              <a:latin typeface="Arial" charset="0"/>
            </a:endParaRPr>
          </a:p>
          <a:p>
            <a:pPr lvl="1" algn="l">
              <a:lnSpc>
                <a:spcPct val="90000"/>
              </a:lnSpc>
            </a:pPr>
            <a:r>
              <a:rPr lang="en-US" altLang="zh-TW" sz="2400" dirty="0">
                <a:latin typeface="Arial" charset="0"/>
              </a:rPr>
              <a:t>local or metastasis</a:t>
            </a:r>
          </a:p>
          <a:p>
            <a:pPr lvl="1" algn="l">
              <a:lnSpc>
                <a:spcPct val="90000"/>
              </a:lnSpc>
            </a:pPr>
            <a:r>
              <a:rPr lang="en-US" altLang="zh-TW" sz="2400" dirty="0">
                <a:latin typeface="Arial" charset="0"/>
              </a:rPr>
              <a:t>curable recurrence</a:t>
            </a:r>
          </a:p>
          <a:p>
            <a:pPr lvl="1" algn="l">
              <a:lnSpc>
                <a:spcPct val="90000"/>
              </a:lnSpc>
            </a:pPr>
            <a:r>
              <a:rPr lang="en-US" altLang="zh-TW" sz="2400" dirty="0">
                <a:solidFill>
                  <a:srgbClr val="C00000"/>
                </a:solidFill>
                <a:latin typeface="Arial" charset="0"/>
              </a:rPr>
              <a:t>much earlier before clinical or radiological detection</a:t>
            </a:r>
          </a:p>
          <a:p>
            <a:pPr algn="l">
              <a:lnSpc>
                <a:spcPct val="90000"/>
              </a:lnSpc>
            </a:pPr>
            <a:r>
              <a:rPr lang="en-US" altLang="zh-TW" sz="2800" dirty="0">
                <a:solidFill>
                  <a:srgbClr val="002060"/>
                </a:solidFill>
                <a:latin typeface="Arial" charset="0"/>
              </a:rPr>
              <a:t>The protocol of the follow-up must be very strict</a:t>
            </a:r>
          </a:p>
          <a:p>
            <a:pPr lvl="1" algn="l">
              <a:lnSpc>
                <a:spcPct val="90000"/>
              </a:lnSpc>
            </a:pPr>
            <a:r>
              <a:rPr lang="en-US" altLang="zh-TW" sz="3200" b="1" dirty="0">
                <a:solidFill>
                  <a:srgbClr val="FF0000"/>
                </a:solidFill>
                <a:latin typeface="Arial" charset="0"/>
              </a:rPr>
              <a:t>CA15-3 measured every 3 months for 1 year and then every 6 months in breast cancer patient  </a:t>
            </a:r>
          </a:p>
          <a:p>
            <a:pPr algn="l">
              <a:lnSpc>
                <a:spcPct val="90000"/>
              </a:lnSpc>
            </a:pPr>
            <a:endParaRPr lang="en-US" altLang="zh-TW" sz="3200" b="1" dirty="0">
              <a:solidFill>
                <a:srgbClr val="FF0000"/>
              </a:solidFill>
              <a:latin typeface="Arial"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00" y="0"/>
            <a:ext cx="7933588" cy="1417638"/>
          </a:xfrm>
          <a:solidFill>
            <a:schemeClr val="accent1">
              <a:lumMod val="20000"/>
              <a:lumOff val="80000"/>
            </a:schemeClr>
          </a:solidFill>
        </p:spPr>
        <p:txBody>
          <a:bodyPr>
            <a:normAutofit fontScale="90000"/>
          </a:bodyPr>
          <a:lstStyle/>
          <a:p>
            <a:pPr lvl="2" algn="r" rtl="1">
              <a:spcBef>
                <a:spcPct val="0"/>
              </a:spcBef>
            </a:pPr>
            <a:r>
              <a:rPr lang="fa-IR" sz="4000" b="1" dirty="0" smtClean="0">
                <a:solidFill>
                  <a:srgbClr val="FF0000"/>
                </a:solidFill>
              </a:rPr>
              <a:t>سنجش تومور مارکر ها به تنهائی در تشخیص کانسر به دلایل ذیل کافی نمی باشد :</a:t>
            </a:r>
            <a:br>
              <a:rPr lang="fa-IR" sz="4000" b="1" dirty="0" smtClean="0">
                <a:solidFill>
                  <a:srgbClr val="FF0000"/>
                </a:solidFill>
              </a:rPr>
            </a:br>
            <a:endParaRPr lang="fa-IR" dirty="0"/>
          </a:p>
        </p:txBody>
      </p:sp>
      <p:sp>
        <p:nvSpPr>
          <p:cNvPr id="3" name="Content Placeholder 2"/>
          <p:cNvSpPr>
            <a:spLocks noGrp="1"/>
          </p:cNvSpPr>
          <p:nvPr>
            <p:ph idx="1"/>
          </p:nvPr>
        </p:nvSpPr>
        <p:spPr>
          <a:xfrm>
            <a:off x="1071538" y="1447800"/>
            <a:ext cx="8072462" cy="4800600"/>
          </a:xfrm>
        </p:spPr>
        <p:txBody>
          <a:bodyPr>
            <a:normAutofit/>
          </a:bodyPr>
          <a:lstStyle/>
          <a:p>
            <a:pPr lvl="2">
              <a:buNone/>
            </a:pPr>
            <a:r>
              <a:rPr lang="fa-IR" sz="3600" b="1" dirty="0" smtClean="0"/>
              <a:t>1- سطح تومور مارکر در واکنش های التهابی و خوش خیم نیز افزایش می یابد </a:t>
            </a:r>
          </a:p>
          <a:p>
            <a:pPr lvl="2">
              <a:buNone/>
            </a:pPr>
            <a:r>
              <a:rPr lang="fa-IR" sz="3600" b="1" dirty="0" smtClean="0"/>
              <a:t>2- سطح بسیاری از تومور مارکر ها در مراحل ابتدائی و اولیه کانسر افزایش نمی یابد </a:t>
            </a:r>
          </a:p>
          <a:p>
            <a:pPr lvl="2">
              <a:buNone/>
            </a:pPr>
            <a:r>
              <a:rPr lang="fa-IR" sz="3600" b="1" dirty="0" smtClean="0"/>
              <a:t>3- تعداد زیادی از تومور مارکر فاقد اختصاصیت یا ویژگی کافی برای یک نوع کانسر خاص می باشند</a:t>
            </a:r>
            <a:endParaRPr lang="fa-IR" sz="4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4422"/>
          </a:xfrm>
          <a:solidFill>
            <a:schemeClr val="accent6">
              <a:lumMod val="20000"/>
              <a:lumOff val="80000"/>
            </a:schemeClr>
          </a:solidFill>
        </p:spPr>
        <p:txBody>
          <a:bodyPr>
            <a:normAutofit/>
          </a:bodyPr>
          <a:lstStyle/>
          <a:p>
            <a:pPr algn="ctr"/>
            <a:r>
              <a:rPr lang="en-US" sz="3600" b="1" dirty="0" smtClean="0">
                <a:solidFill>
                  <a:srgbClr val="C00000"/>
                </a:solidFill>
              </a:rPr>
              <a:t>The consistency of ARCHITECT </a:t>
            </a:r>
            <a:br>
              <a:rPr lang="en-US" sz="3600" b="1" dirty="0" smtClean="0">
                <a:solidFill>
                  <a:srgbClr val="C00000"/>
                </a:solidFill>
              </a:rPr>
            </a:br>
            <a:r>
              <a:rPr lang="en-US" sz="3600" b="1" dirty="0" smtClean="0">
                <a:solidFill>
                  <a:srgbClr val="C00000"/>
                </a:solidFill>
              </a:rPr>
              <a:t>tumor markers</a:t>
            </a:r>
            <a:endParaRPr lang="en-US" sz="3600" b="1" dirty="0">
              <a:solidFill>
                <a:srgbClr val="C00000"/>
              </a:solidFill>
            </a:endParaRPr>
          </a:p>
        </p:txBody>
      </p:sp>
      <p:sp>
        <p:nvSpPr>
          <p:cNvPr id="3" name="Content Placeholder 2"/>
          <p:cNvSpPr>
            <a:spLocks noGrp="1"/>
          </p:cNvSpPr>
          <p:nvPr>
            <p:ph idx="1"/>
          </p:nvPr>
        </p:nvSpPr>
        <p:spPr>
          <a:xfrm>
            <a:off x="1071538" y="1447800"/>
            <a:ext cx="7862150" cy="4800600"/>
          </a:xfrm>
        </p:spPr>
        <p:txBody>
          <a:bodyPr>
            <a:normAutofit fontScale="92500" lnSpcReduction="10000"/>
          </a:bodyPr>
          <a:lstStyle/>
          <a:p>
            <a:pPr algn="l"/>
            <a:r>
              <a:rPr lang="en-US" dirty="0" smtClean="0">
                <a:solidFill>
                  <a:srgbClr val="C00000"/>
                </a:solidFill>
              </a:rPr>
              <a:t>The consistency of ARCHITECT tumor markers</a:t>
            </a:r>
            <a:r>
              <a:rPr lang="fa-IR" dirty="0" smtClean="0">
                <a:solidFill>
                  <a:srgbClr val="C00000"/>
                </a:solidFill>
              </a:rPr>
              <a:t> </a:t>
            </a:r>
            <a:r>
              <a:rPr lang="en-US" dirty="0" smtClean="0">
                <a:solidFill>
                  <a:srgbClr val="C00000"/>
                </a:solidFill>
              </a:rPr>
              <a:t>was previously reported at the 2001 ISOBM meeting</a:t>
            </a:r>
            <a:r>
              <a:rPr lang="fa-IR" dirty="0" smtClean="0">
                <a:solidFill>
                  <a:srgbClr val="C00000"/>
                </a:solidFill>
              </a:rPr>
              <a:t> </a:t>
            </a:r>
            <a:r>
              <a:rPr lang="en-US" dirty="0" smtClean="0">
                <a:solidFill>
                  <a:srgbClr val="C00000"/>
                </a:solidFill>
              </a:rPr>
              <a:t>which covered manufactured reagent lots over one to two</a:t>
            </a:r>
            <a:r>
              <a:rPr lang="fa-IR" dirty="0" smtClean="0">
                <a:solidFill>
                  <a:srgbClr val="C00000"/>
                </a:solidFill>
              </a:rPr>
              <a:t> </a:t>
            </a:r>
            <a:r>
              <a:rPr lang="en-US" dirty="0" smtClean="0">
                <a:solidFill>
                  <a:srgbClr val="C00000"/>
                </a:solidFill>
              </a:rPr>
              <a:t>years</a:t>
            </a:r>
            <a:r>
              <a:rPr lang="en-US" dirty="0" smtClean="0"/>
              <a:t>. </a:t>
            </a:r>
            <a:endParaRPr lang="fa-IR" dirty="0" smtClean="0"/>
          </a:p>
          <a:p>
            <a:pPr algn="l"/>
            <a:r>
              <a:rPr lang="en-US" dirty="0" smtClean="0"/>
              <a:t>This study is an extension of this previous report</a:t>
            </a:r>
            <a:r>
              <a:rPr lang="fa-IR" dirty="0" smtClean="0"/>
              <a:t> </a:t>
            </a:r>
            <a:r>
              <a:rPr lang="en-US" dirty="0" smtClean="0"/>
              <a:t>and reviewed the consistency of tumor marker serum</a:t>
            </a:r>
            <a:r>
              <a:rPr lang="fa-IR" dirty="0" smtClean="0"/>
              <a:t> </a:t>
            </a:r>
            <a:r>
              <a:rPr lang="en-US" dirty="0" smtClean="0"/>
              <a:t>panel values and control values produced in an artificial</a:t>
            </a:r>
            <a:r>
              <a:rPr lang="fa-IR" dirty="0" smtClean="0"/>
              <a:t> </a:t>
            </a:r>
            <a:r>
              <a:rPr lang="en-US" dirty="0" smtClean="0"/>
              <a:t>matrix as </a:t>
            </a:r>
            <a:r>
              <a:rPr lang="en-US" b="1" dirty="0" smtClean="0">
                <a:solidFill>
                  <a:srgbClr val="C00000"/>
                </a:solidFill>
              </a:rPr>
              <a:t>reported by the ARCHITECT assays covering</a:t>
            </a:r>
            <a:r>
              <a:rPr lang="fa-IR" b="1" dirty="0" smtClean="0">
                <a:solidFill>
                  <a:srgbClr val="C00000"/>
                </a:solidFill>
              </a:rPr>
              <a:t> </a:t>
            </a:r>
            <a:r>
              <a:rPr lang="en-US" b="1" dirty="0" smtClean="0">
                <a:solidFill>
                  <a:srgbClr val="C00000"/>
                </a:solidFill>
              </a:rPr>
              <a:t>manufactured reagent lots over four to five years.</a:t>
            </a:r>
            <a:endParaRPr lang="en-US" b="1" dirty="0">
              <a:solidFill>
                <a:srgbClr val="C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43050"/>
          </a:xfrm>
          <a:solidFill>
            <a:schemeClr val="accent4">
              <a:lumMod val="20000"/>
              <a:lumOff val="80000"/>
            </a:schemeClr>
          </a:solidFill>
        </p:spPr>
        <p:txBody>
          <a:bodyPr>
            <a:noAutofit/>
          </a:bodyPr>
          <a:lstStyle/>
          <a:p>
            <a:pPr algn="ctr"/>
            <a:r>
              <a:rPr lang="fa-IR" sz="3200" b="1" dirty="0" smtClean="0">
                <a:solidFill>
                  <a:srgbClr val="C00000"/>
                </a:solidFill>
              </a:rPr>
              <a:t>اگر می خواهیم تعداد تست های تومور مارکر ارجاعی توسط انکولوژیست ها به آزمایشگاهمان روند رو به رشد داشته باشد رعایت نکات زیر الزامی است </a:t>
            </a:r>
            <a:endParaRPr lang="fa-IR" sz="3200" b="1" dirty="0">
              <a:solidFill>
                <a:srgbClr val="C00000"/>
              </a:solidFill>
            </a:endParaRPr>
          </a:p>
        </p:txBody>
      </p:sp>
      <p:sp>
        <p:nvSpPr>
          <p:cNvPr id="3" name="Content Placeholder 2"/>
          <p:cNvSpPr>
            <a:spLocks noGrp="1"/>
          </p:cNvSpPr>
          <p:nvPr>
            <p:ph idx="1"/>
          </p:nvPr>
        </p:nvSpPr>
        <p:spPr>
          <a:xfrm>
            <a:off x="0" y="1857364"/>
            <a:ext cx="9144000" cy="5000636"/>
          </a:xfrm>
          <a:solidFill>
            <a:schemeClr val="accent5">
              <a:lumMod val="20000"/>
              <a:lumOff val="80000"/>
            </a:schemeClr>
          </a:solidFill>
        </p:spPr>
        <p:txBody>
          <a:bodyPr>
            <a:normAutofit fontScale="85000" lnSpcReduction="10000"/>
          </a:bodyPr>
          <a:lstStyle/>
          <a:p>
            <a:r>
              <a:rPr lang="fa-IR" sz="3800" b="1" dirty="0" smtClean="0">
                <a:solidFill>
                  <a:srgbClr val="7030A0"/>
                </a:solidFill>
              </a:rPr>
              <a:t>1-</a:t>
            </a:r>
            <a:r>
              <a:rPr lang="fa-IR" b="1" dirty="0" smtClean="0"/>
              <a:t> </a:t>
            </a:r>
            <a:r>
              <a:rPr lang="fa-IR" b="1" dirty="0" smtClean="0">
                <a:solidFill>
                  <a:srgbClr val="C00000"/>
                </a:solidFill>
              </a:rPr>
              <a:t>استفاده از برنامه تضمین کیفیت معتبر به همراه متد و تجهیزات اتومیشن معتبر در راستای سرعت جواب دهی همراه با صحت و دقت مطلوب </a:t>
            </a:r>
            <a:r>
              <a:rPr lang="fa-IR" b="1" dirty="0" smtClean="0"/>
              <a:t>در تکرار مجدد جواب های ابنرمال بر روی نمونه اولیه و جدید</a:t>
            </a:r>
          </a:p>
          <a:p>
            <a:r>
              <a:rPr lang="fa-IR" sz="3300" b="1" dirty="0" smtClean="0">
                <a:solidFill>
                  <a:srgbClr val="7030A0"/>
                </a:solidFill>
              </a:rPr>
              <a:t>2-</a:t>
            </a:r>
            <a:r>
              <a:rPr lang="fa-IR" b="1" dirty="0" smtClean="0"/>
              <a:t> </a:t>
            </a:r>
            <a:r>
              <a:rPr lang="fa-IR" b="1" dirty="0" smtClean="0">
                <a:solidFill>
                  <a:srgbClr val="C00000"/>
                </a:solidFill>
              </a:rPr>
              <a:t>عدم تعویض مکرر در کیت های مصرفی </a:t>
            </a:r>
            <a:r>
              <a:rPr lang="fa-IR" b="1" dirty="0" smtClean="0"/>
              <a:t>تومور مارکر با رفرانس رنج های متفاوت </a:t>
            </a:r>
          </a:p>
          <a:p>
            <a:r>
              <a:rPr lang="fa-IR" sz="3300" b="1" dirty="0" smtClean="0">
                <a:solidFill>
                  <a:srgbClr val="7030A0"/>
                </a:solidFill>
              </a:rPr>
              <a:t>3-</a:t>
            </a:r>
            <a:r>
              <a:rPr lang="fa-IR" b="1" dirty="0" smtClean="0"/>
              <a:t> </a:t>
            </a:r>
            <a:r>
              <a:rPr lang="fa-IR" b="1" dirty="0" smtClean="0">
                <a:solidFill>
                  <a:srgbClr val="C00000"/>
                </a:solidFill>
              </a:rPr>
              <a:t>استفاده از یک متد و تجهیز معتبر پایدار </a:t>
            </a:r>
            <a:r>
              <a:rPr lang="fa-IR" b="1" dirty="0" smtClean="0"/>
              <a:t>در یک دوره زمانی 5 ساله جهت ارائه جواب های پایدار با همبستگی بالا به پزشکان بالینی</a:t>
            </a:r>
          </a:p>
          <a:p>
            <a:r>
              <a:rPr lang="fa-IR" sz="3300" b="1" dirty="0" smtClean="0">
                <a:solidFill>
                  <a:srgbClr val="7030A0"/>
                </a:solidFill>
              </a:rPr>
              <a:t>4-</a:t>
            </a:r>
            <a:r>
              <a:rPr lang="fa-IR" b="1" dirty="0" smtClean="0"/>
              <a:t> </a:t>
            </a:r>
            <a:r>
              <a:rPr lang="fa-IR" b="1" dirty="0" smtClean="0">
                <a:solidFill>
                  <a:srgbClr val="C00000"/>
                </a:solidFill>
              </a:rPr>
              <a:t>گرفتن شرح حال دقیق از کلیه بیماران دارای تومور مارکر </a:t>
            </a:r>
            <a:r>
              <a:rPr lang="fa-IR" b="1" dirty="0" smtClean="0"/>
              <a:t>و تطبیق نتایج با وضعیت بالینی و تعیین تکلیف بیمار در سریع ترین زمان ممکن</a:t>
            </a:r>
          </a:p>
          <a:p>
            <a:r>
              <a:rPr lang="fa-IR" sz="3300" b="1" dirty="0" smtClean="0">
                <a:solidFill>
                  <a:srgbClr val="7030A0"/>
                </a:solidFill>
              </a:rPr>
              <a:t>5-</a:t>
            </a:r>
            <a:r>
              <a:rPr lang="fa-IR" b="1" dirty="0" smtClean="0"/>
              <a:t> </a:t>
            </a:r>
            <a:r>
              <a:rPr lang="fa-IR" b="1" dirty="0" smtClean="0">
                <a:solidFill>
                  <a:srgbClr val="C00000"/>
                </a:solidFill>
              </a:rPr>
              <a:t>تکمیل بودن لیست پانل تومور مارکرهای آزمایشگاه  </a:t>
            </a:r>
            <a:r>
              <a:rPr lang="fa-IR" b="1" dirty="0" smtClean="0"/>
              <a:t>ائم از روش های ایمونو اسی / ایمونو هیستوشیمی / ملکولی و..  </a:t>
            </a:r>
            <a:endParaRPr lang="fa-IR"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00" y="274638"/>
            <a:ext cx="7933588" cy="1143000"/>
          </a:xfrm>
        </p:spPr>
        <p:txBody>
          <a:bodyPr>
            <a:normAutofit/>
          </a:bodyPr>
          <a:lstStyle/>
          <a:p>
            <a:pPr algn="ctr"/>
            <a:r>
              <a:rPr lang="fa-IR" b="1" dirty="0" smtClean="0"/>
              <a:t>ثبات و پایداری نتایج تومور مارکر ها </a:t>
            </a:r>
            <a:endParaRPr lang="fa-IR" dirty="0"/>
          </a:p>
        </p:txBody>
      </p:sp>
      <p:sp>
        <p:nvSpPr>
          <p:cNvPr id="3" name="Content Placeholder 2"/>
          <p:cNvSpPr>
            <a:spLocks noGrp="1"/>
          </p:cNvSpPr>
          <p:nvPr>
            <p:ph idx="1"/>
          </p:nvPr>
        </p:nvSpPr>
        <p:spPr>
          <a:xfrm>
            <a:off x="1000100" y="1447800"/>
            <a:ext cx="7933588" cy="4800600"/>
          </a:xfrm>
        </p:spPr>
        <p:txBody>
          <a:bodyPr>
            <a:normAutofit fontScale="85000" lnSpcReduction="10000"/>
          </a:bodyPr>
          <a:lstStyle/>
          <a:p>
            <a:r>
              <a:rPr lang="fa-IR" b="1" dirty="0" smtClean="0"/>
              <a:t>مهمترین شاخص در حوزه تضمین کیفیت تومور مارکر ها ثبات و پایداری نتایج ارائه شده به پزشکان بالینی جهت یک قضاوت صحیح بالینی در راستای تعیین پروگنوز و مانیتورینگ کانسر می باشد که این امر این الزام کیفی را برای آزمایشگاه بوجود می آورد که جهت انجام و ارائه تست های تومور مارکر در یک دوره زمانی طولانی مدت از کیت ها و متد های مرجع و معتبر و کنترل های معتبر(ترجیحا از یک سری ساخت) استفاده نموده و بنا بر مشکلات اقتصادی  و نوسانات بازار با تغییر متد و محدوده مرجع قضاوت بالینی پزشک را به تاخیر نیندازند در این شرایط پزشک مجبور است با چند نوبت تکرار آزمایش در چند مرکز متفاوت به تصمیم بالینی نهائی خویش برسد که خروجی آن تاخیر در روند درمان بیمار و اتلاف هزینه ریالی و زمانی بیمار می باشد . </a:t>
            </a:r>
            <a:endParaRPr lang="fa-I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00" y="0"/>
            <a:ext cx="7933588" cy="785794"/>
          </a:xfrm>
          <a:solidFill>
            <a:schemeClr val="accent4">
              <a:lumMod val="20000"/>
              <a:lumOff val="80000"/>
            </a:schemeClr>
          </a:solidFill>
        </p:spPr>
        <p:txBody>
          <a:bodyPr>
            <a:normAutofit/>
          </a:bodyPr>
          <a:lstStyle/>
          <a:p>
            <a:pPr algn="ctr"/>
            <a:r>
              <a:rPr lang="fa-IR" b="1" dirty="0" smtClean="0"/>
              <a:t>ثبات و پایداری نتایج تومور مارکر ها </a:t>
            </a:r>
            <a:endParaRPr lang="fa-IR" dirty="0"/>
          </a:p>
        </p:txBody>
      </p:sp>
      <p:sp>
        <p:nvSpPr>
          <p:cNvPr id="4" name="Content Placeholder 3"/>
          <p:cNvSpPr>
            <a:spLocks noGrp="1"/>
          </p:cNvSpPr>
          <p:nvPr>
            <p:ph idx="1"/>
          </p:nvPr>
        </p:nvSpPr>
        <p:spPr>
          <a:xfrm>
            <a:off x="0" y="785794"/>
            <a:ext cx="9144000" cy="6072206"/>
          </a:xfrm>
          <a:solidFill>
            <a:schemeClr val="accent2">
              <a:lumMod val="20000"/>
              <a:lumOff val="80000"/>
            </a:schemeClr>
          </a:solidFill>
        </p:spPr>
        <p:txBody>
          <a:bodyPr>
            <a:normAutofit fontScale="85000" lnSpcReduction="10000"/>
          </a:bodyPr>
          <a:lstStyle/>
          <a:p>
            <a:r>
              <a:rPr lang="fa-IR" b="1" dirty="0" smtClean="0"/>
              <a:t>در </a:t>
            </a:r>
            <a:r>
              <a:rPr lang="fa-IR" b="1" dirty="0" smtClean="0"/>
              <a:t>بسیاری </a:t>
            </a:r>
            <a:r>
              <a:rPr lang="fa-IR" b="1" dirty="0" smtClean="0"/>
              <a:t>از موارد نوسانات نتایج تومور </a:t>
            </a:r>
            <a:r>
              <a:rPr lang="fa-IR" b="1" dirty="0" smtClean="0"/>
              <a:t>مارکرها </a:t>
            </a:r>
            <a:r>
              <a:rPr lang="fa-IR" b="1" dirty="0" smtClean="0"/>
              <a:t>بیولوژیکال وبالینی بوده و مرتبط با شرایط بیمار می باشد ودر عین حال در بسیاری از موارد نیز ناشی از خطا های انالیتیکال راندوم یا سیستماتیک ازمایشگاه می باشد که در این شرایط موجبات سردرگمی و بی اعتمادی پزشکان به آزمایشگاه می گردد و این رسالت ما آزمایشگاهیان است که با برنامه کیفی منظم و ارائه نتایج صحیح و قابل اعتماد نگاه منفی پزشکان به آزمایشگاه را تصحیح </a:t>
            </a:r>
            <a:r>
              <a:rPr lang="fa-IR" b="1" dirty="0" smtClean="0"/>
              <a:t>بنمائیم</a:t>
            </a:r>
          </a:p>
          <a:p>
            <a:r>
              <a:rPr lang="fa-IR" b="1" dirty="0" smtClean="0"/>
              <a:t>به عنوان مثال </a:t>
            </a:r>
            <a:r>
              <a:rPr lang="en-US" b="1" dirty="0" smtClean="0"/>
              <a:t>PSA </a:t>
            </a:r>
            <a:r>
              <a:rPr lang="fa-IR" b="1" dirty="0" smtClean="0"/>
              <a:t> حدود 30% نوسان بیولوژیک  وبالینی دارد و قضاوت بر روی یک نمونه و تک جواب این تست نادرست خواهد بود .</a:t>
            </a:r>
          </a:p>
          <a:p>
            <a:r>
              <a:rPr lang="fa-IR" b="1" dirty="0" smtClean="0"/>
              <a:t>افزایش </a:t>
            </a:r>
            <a:r>
              <a:rPr lang="fa-IR" b="1" dirty="0" smtClean="0"/>
              <a:t>کاذب </a:t>
            </a:r>
            <a:r>
              <a:rPr lang="fa-IR" b="1" dirty="0" smtClean="0"/>
              <a:t>موقت</a:t>
            </a:r>
            <a:r>
              <a:rPr lang="en-US" b="1" dirty="0" smtClean="0"/>
              <a:t>PSA </a:t>
            </a:r>
            <a:r>
              <a:rPr lang="fa-IR" b="1" dirty="0" smtClean="0"/>
              <a:t> در شرایط زیر حاصل می گردد: پروستاتیت / احتباس حاد ادراری / معاینه پروستات / توشه رکتال / عفونت ادراری / فعالیت جنسی و... تغییرات عمده موقت در این تست حاصل می نمایند </a:t>
            </a:r>
          </a:p>
          <a:p>
            <a:r>
              <a:rPr lang="fa-IR" b="1" dirty="0" smtClean="0"/>
              <a:t>20% </a:t>
            </a:r>
            <a:r>
              <a:rPr lang="fa-IR" b="1" dirty="0" smtClean="0"/>
              <a:t>کاهش کاذب </a:t>
            </a:r>
            <a:r>
              <a:rPr lang="en-US" b="1" dirty="0" smtClean="0"/>
              <a:t> PSA </a:t>
            </a:r>
            <a:r>
              <a:rPr lang="fa-IR" b="1" dirty="0" smtClean="0"/>
              <a:t>در بیماران بستری در بیمارستان ( به دلیل کاهش تحریک و کاهش فعالیت جنسی و تحرک ) مشاهده گردیده</a:t>
            </a:r>
            <a:endParaRPr lang="fa-I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571612"/>
          </a:xfrm>
          <a:solidFill>
            <a:schemeClr val="accent5">
              <a:lumMod val="20000"/>
              <a:lumOff val="80000"/>
            </a:schemeClr>
          </a:solidFill>
        </p:spPr>
        <p:txBody>
          <a:bodyPr/>
          <a:lstStyle/>
          <a:p>
            <a:pPr algn="ctr"/>
            <a:r>
              <a:rPr lang="en-US" sz="3200" b="1" dirty="0" smtClean="0">
                <a:solidFill>
                  <a:srgbClr val="C00000"/>
                </a:solidFill>
                <a:latin typeface="Arial" pitchFamily="34" charset="0"/>
                <a:cs typeface="Arial" pitchFamily="34" charset="0"/>
              </a:rPr>
              <a:t>quality requirements </a:t>
            </a:r>
            <a:r>
              <a:rPr lang="en-US" sz="2800" b="1" dirty="0" smtClean="0">
                <a:solidFill>
                  <a:srgbClr val="C00000"/>
                </a:solidFill>
                <a:latin typeface="Arial" pitchFamily="34" charset="0"/>
                <a:cs typeface="Arial" pitchFamily="34" charset="0"/>
              </a:rPr>
              <a:t>relevant to all tumor marker measurements</a:t>
            </a:r>
            <a:endParaRPr lang="en-US" sz="2800" b="1" dirty="0">
              <a:solidFill>
                <a:srgbClr val="C00000"/>
              </a:solidFill>
              <a:latin typeface="Arial" pitchFamily="34" charset="0"/>
              <a:cs typeface="Arial" pitchFamily="34" charset="0"/>
            </a:endParaRPr>
          </a:p>
        </p:txBody>
      </p:sp>
      <p:sp>
        <p:nvSpPr>
          <p:cNvPr id="3" name="Content Placeholder 2"/>
          <p:cNvSpPr>
            <a:spLocks noGrp="1"/>
          </p:cNvSpPr>
          <p:nvPr>
            <p:ph idx="1"/>
          </p:nvPr>
        </p:nvSpPr>
        <p:spPr/>
        <p:txBody>
          <a:bodyPr/>
          <a:lstStyle/>
          <a:p>
            <a:pPr algn="l"/>
            <a:r>
              <a:rPr lang="en-US" sz="2800" b="1" dirty="0" smtClean="0">
                <a:solidFill>
                  <a:srgbClr val="C00000"/>
                </a:solidFill>
                <a:latin typeface="Arial" pitchFamily="34" charset="0"/>
                <a:cs typeface="Arial" pitchFamily="34" charset="0"/>
              </a:rPr>
              <a:t>Pre-analytical requirements :</a:t>
            </a:r>
          </a:p>
          <a:p>
            <a:pPr algn="l"/>
            <a:r>
              <a:rPr lang="en-US" sz="2800" b="1" dirty="0" smtClean="0">
                <a:latin typeface="Arial" pitchFamily="34" charset="0"/>
                <a:cs typeface="Arial" pitchFamily="34" charset="0"/>
              </a:rPr>
              <a:t> choice of tumor marker, specimen type, specimen timing, sample handling. </a:t>
            </a:r>
          </a:p>
          <a:p>
            <a:pPr algn="l"/>
            <a:r>
              <a:rPr lang="en-US" sz="2800" b="1" dirty="0" smtClean="0">
                <a:solidFill>
                  <a:srgbClr val="C00000"/>
                </a:solidFill>
                <a:latin typeface="Arial" pitchFamily="34" charset="0"/>
                <a:cs typeface="Arial" pitchFamily="34" charset="0"/>
              </a:rPr>
              <a:t>Analytical requirements :</a:t>
            </a:r>
          </a:p>
          <a:p>
            <a:pPr algn="l"/>
            <a:r>
              <a:rPr lang="en-US" sz="2800" b="1" dirty="0" smtClean="0">
                <a:latin typeface="Arial" pitchFamily="34" charset="0"/>
                <a:cs typeface="Arial" pitchFamily="34" charset="0"/>
              </a:rPr>
              <a:t> assay </a:t>
            </a:r>
            <a:r>
              <a:rPr lang="en-US" sz="2800" b="1" dirty="0" err="1" smtClean="0">
                <a:latin typeface="Arial" pitchFamily="34" charset="0"/>
                <a:cs typeface="Arial" pitchFamily="34" charset="0"/>
              </a:rPr>
              <a:t>standardisation</a:t>
            </a:r>
            <a:r>
              <a:rPr lang="en-US" sz="2800" b="1" dirty="0" smtClean="0">
                <a:latin typeface="Arial" pitchFamily="34" charset="0"/>
                <a:cs typeface="Arial" pitchFamily="34" charset="0"/>
              </a:rPr>
              <a:t>, internal and external quality control, interferences. </a:t>
            </a:r>
          </a:p>
          <a:p>
            <a:pPr algn="l"/>
            <a:r>
              <a:rPr lang="en-US" sz="2800" b="1" dirty="0" smtClean="0">
                <a:solidFill>
                  <a:srgbClr val="C00000"/>
                </a:solidFill>
                <a:latin typeface="Arial" pitchFamily="34" charset="0"/>
                <a:cs typeface="Arial" pitchFamily="34" charset="0"/>
              </a:rPr>
              <a:t>Post-analytical requirements :</a:t>
            </a:r>
          </a:p>
          <a:p>
            <a:pPr algn="l"/>
            <a:r>
              <a:rPr lang="en-US" sz="2800" b="1" dirty="0" smtClean="0">
                <a:latin typeface="Arial" pitchFamily="34" charset="0"/>
                <a:cs typeface="Arial" pitchFamily="34" charset="0"/>
              </a:rPr>
              <a:t> reference intervals, interpretation and reporting of tumor marker results </a:t>
            </a:r>
          </a:p>
          <a:p>
            <a:pPr algn="l"/>
            <a:endParaRPr lang="en-US" sz="2800" b="1" dirty="0">
              <a:latin typeface="Arial" pitchFamily="34" charset="0"/>
              <a:cs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32"/>
          </a:xfrm>
          <a:solidFill>
            <a:schemeClr val="accent5">
              <a:lumMod val="20000"/>
              <a:lumOff val="80000"/>
            </a:schemeClr>
          </a:solidFill>
        </p:spPr>
        <p:txBody>
          <a:bodyPr>
            <a:normAutofit/>
          </a:bodyPr>
          <a:lstStyle/>
          <a:p>
            <a:pPr algn="ctr"/>
            <a:r>
              <a:rPr lang="en-US" sz="4000" b="1" dirty="0" smtClean="0">
                <a:solidFill>
                  <a:srgbClr val="C00000"/>
                </a:solidFill>
              </a:rPr>
              <a:t>Pre-analytical quality requirements </a:t>
            </a:r>
            <a:endParaRPr lang="en-US" sz="4000" dirty="0">
              <a:solidFill>
                <a:srgbClr val="C00000"/>
              </a:solidFill>
            </a:endParaRPr>
          </a:p>
        </p:txBody>
      </p:sp>
      <p:sp>
        <p:nvSpPr>
          <p:cNvPr id="3" name="Content Placeholder 2"/>
          <p:cNvSpPr>
            <a:spLocks noGrp="1"/>
          </p:cNvSpPr>
          <p:nvPr>
            <p:ph idx="1"/>
          </p:nvPr>
        </p:nvSpPr>
        <p:spPr>
          <a:xfrm>
            <a:off x="0" y="1071545"/>
            <a:ext cx="9144000" cy="5253055"/>
          </a:xfrm>
          <a:solidFill>
            <a:schemeClr val="accent1">
              <a:lumMod val="20000"/>
              <a:lumOff val="80000"/>
            </a:schemeClr>
          </a:solidFill>
        </p:spPr>
        <p:txBody>
          <a:bodyPr>
            <a:normAutofit fontScale="92500" lnSpcReduction="20000"/>
          </a:bodyPr>
          <a:lstStyle/>
          <a:p>
            <a:pPr algn="l"/>
            <a:r>
              <a:rPr lang="en-US" dirty="0" smtClean="0">
                <a:latin typeface="Arial" pitchFamily="34" charset="0"/>
                <a:cs typeface="Arial" pitchFamily="34" charset="0"/>
              </a:rPr>
              <a:t>Reporting of erroneous tumor marker results is more likely to cause undue alarm to patients than is the case for many other laboratory tests.</a:t>
            </a:r>
          </a:p>
          <a:p>
            <a:pPr algn="l"/>
            <a:r>
              <a:rPr lang="en-US" dirty="0" smtClean="0">
                <a:latin typeface="Arial" pitchFamily="34" charset="0"/>
                <a:cs typeface="Arial" pitchFamily="34" charset="0"/>
              </a:rPr>
              <a:t> </a:t>
            </a:r>
            <a:r>
              <a:rPr lang="en-US" sz="2000" dirty="0" smtClean="0">
                <a:latin typeface="Arial" pitchFamily="34" charset="0"/>
                <a:cs typeface="Arial" pitchFamily="34" charset="0"/>
              </a:rPr>
              <a:t>The laboratory must therefore exercise extra vigilance in ensuring that correct results are reported</a:t>
            </a:r>
            <a:r>
              <a:rPr lang="en-US" dirty="0" smtClean="0">
                <a:latin typeface="Arial" pitchFamily="34" charset="0"/>
                <a:cs typeface="Arial" pitchFamily="34" charset="0"/>
              </a:rPr>
              <a:t>. </a:t>
            </a:r>
          </a:p>
          <a:p>
            <a:pPr algn="l"/>
            <a:r>
              <a:rPr lang="en-US" b="1" dirty="0" smtClean="0">
                <a:solidFill>
                  <a:srgbClr val="C00000"/>
                </a:solidFill>
                <a:latin typeface="Arial" pitchFamily="34" charset="0"/>
                <a:cs typeface="Arial" pitchFamily="34" charset="0"/>
              </a:rPr>
              <a:t>Errors in the pre-analytical phase reportedly occur ten times as often as in the analytical phase</a:t>
            </a:r>
          </a:p>
          <a:p>
            <a:pPr algn="l"/>
            <a:r>
              <a:rPr lang="en-US" sz="2400" b="1" dirty="0" smtClean="0">
                <a:solidFill>
                  <a:srgbClr val="C00000"/>
                </a:solidFill>
                <a:latin typeface="Arial" pitchFamily="34" charset="0"/>
                <a:cs typeface="Arial" pitchFamily="34" charset="0"/>
              </a:rPr>
              <a:t>the majority of pre-analytical errors for tumor markers will be </a:t>
            </a:r>
            <a:r>
              <a:rPr lang="en-US" sz="2400" b="1" dirty="0" smtClean="0">
                <a:solidFill>
                  <a:srgbClr val="002060"/>
                </a:solidFill>
                <a:latin typeface="Arial" pitchFamily="34" charset="0"/>
                <a:cs typeface="Arial" pitchFamily="34" charset="0"/>
              </a:rPr>
              <a:t>simple specimen handling errors – e.g. inappropriate sampling handling, </a:t>
            </a:r>
            <a:r>
              <a:rPr lang="en-US" sz="2400" b="1" dirty="0" err="1" smtClean="0">
                <a:solidFill>
                  <a:srgbClr val="002060"/>
                </a:solidFill>
                <a:latin typeface="Arial" pitchFamily="34" charset="0"/>
                <a:cs typeface="Arial" pitchFamily="34" charset="0"/>
              </a:rPr>
              <a:t>hemolyzed</a:t>
            </a:r>
            <a:r>
              <a:rPr lang="en-US" sz="2400" b="1" dirty="0" smtClean="0">
                <a:solidFill>
                  <a:srgbClr val="002060"/>
                </a:solidFill>
                <a:latin typeface="Arial" pitchFamily="34" charset="0"/>
                <a:cs typeface="Arial" pitchFamily="34" charset="0"/>
              </a:rPr>
              <a:t> specimens, insufficient specimens, and incorrect specimens </a:t>
            </a:r>
            <a:r>
              <a:rPr lang="en-US" sz="2400" b="1" dirty="0" smtClean="0">
                <a:solidFill>
                  <a:srgbClr val="C00000"/>
                </a:solidFill>
                <a:latin typeface="Arial" pitchFamily="34" charset="0"/>
                <a:cs typeface="Arial" pitchFamily="34" charset="0"/>
              </a:rPr>
              <a:t>– and their occurrence should be minimized by </a:t>
            </a:r>
            <a:r>
              <a:rPr lang="en-US" sz="2400" b="1" dirty="0" smtClean="0">
                <a:solidFill>
                  <a:srgbClr val="002060"/>
                </a:solidFill>
                <a:latin typeface="Arial" pitchFamily="34" charset="0"/>
                <a:cs typeface="Arial" pitchFamily="34" charset="0"/>
              </a:rPr>
              <a:t>adherence to good laboratory practice and assessment in an effective audit cycle</a:t>
            </a:r>
            <a:r>
              <a:rPr lang="en-US" dirty="0" smtClean="0">
                <a:solidFill>
                  <a:srgbClr val="002060"/>
                </a:solidFill>
              </a:rPr>
              <a:t>.</a:t>
            </a:r>
            <a:endParaRPr lang="en-US" dirty="0">
              <a:solidFill>
                <a:srgbClr val="002060"/>
              </a:solidFill>
              <a:latin typeface="Arial" pitchFamily="34" charset="0"/>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00042"/>
          </a:xfrm>
          <a:solidFill>
            <a:schemeClr val="accent5">
              <a:lumMod val="20000"/>
              <a:lumOff val="80000"/>
            </a:schemeClr>
          </a:solidFill>
        </p:spPr>
        <p:txBody>
          <a:bodyPr>
            <a:noAutofit/>
          </a:bodyPr>
          <a:lstStyle/>
          <a:p>
            <a:r>
              <a:rPr lang="en-US" sz="2800" b="1" dirty="0" smtClean="0">
                <a:solidFill>
                  <a:srgbClr val="FF0000"/>
                </a:solidFill>
              </a:rPr>
              <a:t>Quality requirements in the pre-analytical phase </a:t>
            </a:r>
            <a:endParaRPr lang="en-US" sz="2800" dirty="0">
              <a:solidFill>
                <a:srgbClr val="FF0000"/>
              </a:solidFill>
            </a:endParaRPr>
          </a:p>
        </p:txBody>
      </p:sp>
      <p:graphicFrame>
        <p:nvGraphicFramePr>
          <p:cNvPr id="4" name="Content Placeholder 3"/>
          <p:cNvGraphicFramePr>
            <a:graphicFrameLocks noGrp="1"/>
          </p:cNvGraphicFramePr>
          <p:nvPr>
            <p:ph idx="1"/>
          </p:nvPr>
        </p:nvGraphicFramePr>
        <p:xfrm>
          <a:off x="0" y="500063"/>
          <a:ext cx="9144000" cy="7415515"/>
        </p:xfrm>
        <a:graphic>
          <a:graphicData uri="http://schemas.openxmlformats.org/drawingml/2006/table">
            <a:tbl>
              <a:tblPr firstRow="1" bandRow="1">
                <a:tableStyleId>{5C22544A-7EE6-4342-B048-85BDC9FD1C3A}</a:tableStyleId>
              </a:tblPr>
              <a:tblGrid>
                <a:gridCol w="1714480"/>
                <a:gridCol w="4000528"/>
                <a:gridCol w="3428992"/>
              </a:tblGrid>
              <a:tr h="857235">
                <a:tc>
                  <a:txBody>
                    <a:bodyPr/>
                    <a:lstStyle/>
                    <a:p>
                      <a:r>
                        <a:rPr kumimoji="0" lang="en-US" sz="1800" b="1" kern="1200" baseline="0" dirty="0" smtClean="0">
                          <a:solidFill>
                            <a:schemeClr val="lt1"/>
                          </a:solidFill>
                          <a:latin typeface="+mn-lt"/>
                          <a:ea typeface="+mn-ea"/>
                          <a:cs typeface="+mn-cs"/>
                        </a:rPr>
                        <a:t>Requirements </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err="1" smtClean="0">
                          <a:solidFill>
                            <a:srgbClr val="FF0000"/>
                          </a:solidFill>
                          <a:latin typeface="+mn-lt"/>
                          <a:ea typeface="+mn-ea"/>
                          <a:cs typeface="+mn-cs"/>
                        </a:rPr>
                        <a:t>Analyte</a:t>
                      </a:r>
                      <a:r>
                        <a:rPr kumimoji="0" lang="en-US" sz="2000" b="1" kern="1200" baseline="0" dirty="0" smtClean="0">
                          <a:solidFill>
                            <a:srgbClr val="FF0000"/>
                          </a:solidFill>
                          <a:latin typeface="+mn-lt"/>
                          <a:ea typeface="+mn-ea"/>
                          <a:cs typeface="+mn-cs"/>
                        </a:rPr>
                        <a:t>-related 	</a:t>
                      </a:r>
                    </a:p>
                    <a:p>
                      <a:endParaRPr lang="en-US" dirty="0"/>
                    </a:p>
                  </a:txBody>
                  <a:tcPr/>
                </a:tc>
                <a:tc>
                  <a:txBody>
                    <a:bodyPr/>
                    <a:lstStyle/>
                    <a:p>
                      <a:endParaRPr lang="en-US"/>
                    </a:p>
                  </a:txBody>
                  <a:tcPr>
                    <a:solidFill>
                      <a:schemeClr val="accent5">
                        <a:lumMod val="75000"/>
                      </a:schemeClr>
                    </a:solidFill>
                  </a:tcPr>
                </a:tc>
                <a:tc>
                  <a:txBody>
                    <a:bodyPr/>
                    <a:lstStyle/>
                    <a:p>
                      <a:endParaRPr lang="en-US" sz="1400" dirty="0"/>
                    </a:p>
                  </a:txBody>
                  <a:tcPr>
                    <a:solidFill>
                      <a:schemeClr val="accent5">
                        <a:lumMod val="75000"/>
                      </a:schemeClr>
                    </a:solidFill>
                  </a:tcPr>
                </a:tc>
              </a:tr>
              <a:tr h="28108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FF0000"/>
                          </a:solidFill>
                          <a:latin typeface="+mn-lt"/>
                          <a:ea typeface="+mn-ea"/>
                          <a:cs typeface="+mn-cs"/>
                        </a:rPr>
                        <a:t>Type of specimen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chemeClr val="dk1"/>
                          </a:solidFill>
                          <a:latin typeface="+mn-lt"/>
                          <a:ea typeface="+mn-ea"/>
                          <a:cs typeface="+mn-cs"/>
                        </a:rPr>
                        <a:t>Requirements should be checked in the product information supplied with the kit. It is the laboratory’s responsibility to provide clear advice about the appropriate tube type for each test, thereby ensuring that manufacturers’ instructions are always followed. 	</a:t>
                      </a:r>
                    </a:p>
                  </a:txBody>
                  <a:tcPr/>
                </a:tc>
                <a:tc>
                  <a:txBody>
                    <a:bodyPr/>
                    <a:lstStyle/>
                    <a:p>
                      <a:pPr algn="l"/>
                      <a:r>
                        <a:rPr kumimoji="0" lang="en-US" sz="1800" kern="1200" baseline="0" dirty="0" smtClean="0">
                          <a:solidFill>
                            <a:schemeClr val="dk1"/>
                          </a:solidFill>
                          <a:latin typeface="+mn-lt"/>
                          <a:ea typeface="+mn-ea"/>
                          <a:cs typeface="+mn-cs"/>
                        </a:rPr>
                        <a:t>	</a:t>
                      </a:r>
                      <a:r>
                        <a:rPr kumimoji="0" lang="en-US" sz="1800" kern="1200" baseline="0" dirty="0" smtClean="0">
                          <a:solidFill>
                            <a:srgbClr val="FF0000"/>
                          </a:solidFill>
                          <a:latin typeface="+mn-lt"/>
                          <a:ea typeface="+mn-ea"/>
                          <a:cs typeface="+mn-cs"/>
                        </a:rPr>
                        <a:t>Serum or plasma are usually (but not always) equally appropriate</a:t>
                      </a:r>
                      <a:r>
                        <a:rPr kumimoji="0" lang="en-US" sz="1800" kern="1200" baseline="0" dirty="0" smtClean="0">
                          <a:solidFill>
                            <a:schemeClr val="dk1"/>
                          </a:solidFill>
                          <a:latin typeface="+mn-lt"/>
                          <a:ea typeface="+mn-ea"/>
                          <a:cs typeface="+mn-cs"/>
                        </a:rPr>
                        <a:t>. </a:t>
                      </a:r>
                      <a:r>
                        <a:rPr kumimoji="0" lang="en-US" sz="1800" b="1" kern="1200" baseline="0" dirty="0" smtClean="0">
                          <a:solidFill>
                            <a:srgbClr val="7030A0"/>
                          </a:solidFill>
                          <a:latin typeface="+mn-lt"/>
                          <a:ea typeface="+mn-ea"/>
                          <a:cs typeface="+mn-cs"/>
                        </a:rPr>
                        <a:t>Gel tubes may not be suitable for some assays.</a:t>
                      </a:r>
                      <a:r>
                        <a:rPr kumimoji="0" lang="en-US" sz="1800" kern="1200" baseline="0" dirty="0" smtClean="0">
                          <a:solidFill>
                            <a:schemeClr val="dk1"/>
                          </a:solidFill>
                          <a:latin typeface="+mn-lt"/>
                          <a:ea typeface="+mn-ea"/>
                          <a:cs typeface="+mn-cs"/>
                        </a:rPr>
                        <a:t> </a:t>
                      </a:r>
                    </a:p>
                    <a:p>
                      <a:pPr algn="l"/>
                      <a:r>
                        <a:rPr kumimoji="0" lang="en-US" sz="2000" b="1" kern="1200" baseline="0" dirty="0" smtClean="0">
                          <a:solidFill>
                            <a:srgbClr val="7030A0"/>
                          </a:solidFill>
                          <a:latin typeface="+mn-lt"/>
                          <a:ea typeface="+mn-ea"/>
                          <a:cs typeface="+mn-cs"/>
                        </a:rPr>
                        <a:t>Anti-coagulating agents such as ethylene- </a:t>
                      </a:r>
                      <a:r>
                        <a:rPr kumimoji="0" lang="en-US" sz="2000" b="1" kern="1200" baseline="0" dirty="0" err="1" smtClean="0">
                          <a:solidFill>
                            <a:srgbClr val="7030A0"/>
                          </a:solidFill>
                          <a:latin typeface="+mn-lt"/>
                          <a:ea typeface="+mn-ea"/>
                          <a:cs typeface="+mn-cs"/>
                        </a:rPr>
                        <a:t>diamine</a:t>
                      </a:r>
                      <a:r>
                        <a:rPr kumimoji="0" lang="en-US" sz="2000" b="1" kern="1200" baseline="0" dirty="0" smtClean="0">
                          <a:solidFill>
                            <a:srgbClr val="7030A0"/>
                          </a:solidFill>
                          <a:latin typeface="+mn-lt"/>
                          <a:ea typeface="+mn-ea"/>
                          <a:cs typeface="+mn-cs"/>
                        </a:rPr>
                        <a:t> </a:t>
                      </a:r>
                      <a:r>
                        <a:rPr kumimoji="0" lang="en-US" sz="2000" b="1" kern="1200" baseline="0" dirty="0" err="1" smtClean="0">
                          <a:solidFill>
                            <a:srgbClr val="7030A0"/>
                          </a:solidFill>
                          <a:latin typeface="+mn-lt"/>
                          <a:ea typeface="+mn-ea"/>
                          <a:cs typeface="+mn-cs"/>
                        </a:rPr>
                        <a:t>tetraacetic</a:t>
                      </a:r>
                      <a:r>
                        <a:rPr kumimoji="0" lang="en-US" sz="2000" b="1" kern="1200" baseline="0" dirty="0" smtClean="0">
                          <a:solidFill>
                            <a:srgbClr val="7030A0"/>
                          </a:solidFill>
                          <a:latin typeface="+mn-lt"/>
                          <a:ea typeface="+mn-ea"/>
                          <a:cs typeface="+mn-cs"/>
                        </a:rPr>
                        <a:t> acid (EDTA) may interfere in some detection methods.</a:t>
                      </a:r>
                      <a:endParaRPr lang="en-US" sz="2000" b="1" dirty="0" smtClean="0">
                        <a:solidFill>
                          <a:srgbClr val="7030A0"/>
                        </a:solidFill>
                      </a:endParaRPr>
                    </a:p>
                    <a:p>
                      <a:endParaRPr lang="en-US" sz="18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rgbClr val="FF0000"/>
                          </a:solidFill>
                          <a:latin typeface="+mn-lt"/>
                          <a:ea typeface="+mn-ea"/>
                          <a:cs typeface="+mn-cs"/>
                        </a:rPr>
                        <a:t>Specimen stability </a:t>
                      </a:r>
                      <a:r>
                        <a:rPr kumimoji="0" lang="en-US" sz="2000" kern="1200" baseline="0" dirty="0" smtClean="0">
                          <a:solidFill>
                            <a:srgbClr val="FF0000"/>
                          </a:solidFill>
                          <a:latin typeface="+mn-lt"/>
                          <a:ea typeface="+mn-ea"/>
                          <a:cs typeface="+mn-cs"/>
                        </a:rPr>
                        <a:t>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chemeClr val="dk1"/>
                          </a:solidFill>
                          <a:latin typeface="+mn-lt"/>
                          <a:ea typeface="+mn-ea"/>
                          <a:cs typeface="+mn-cs"/>
                        </a:rPr>
                        <a:t>Tumor markers are generally stable, but serum or plasma should be separated from the clot and stored at 4°C (short-term) or -30°C (long-term) as soon as possible. For longer term storage specimens should be stored at -70°C. 	Heat treatment (e.g. to deplete serum complement components or to inactivate HIV) should be avoided, particularly for </a:t>
                      </a:r>
                      <a:r>
                        <a:rPr kumimoji="0" lang="en-US" sz="1400" kern="1200" baseline="0" dirty="0" err="1" smtClean="0">
                          <a:solidFill>
                            <a:schemeClr val="dk1"/>
                          </a:solidFill>
                          <a:latin typeface="+mn-lt"/>
                          <a:ea typeface="+mn-ea"/>
                          <a:cs typeface="+mn-cs"/>
                        </a:rPr>
                        <a:t>hCG</a:t>
                      </a:r>
                      <a:r>
                        <a:rPr kumimoji="0" lang="en-US" sz="1400" kern="1200" baseline="0" dirty="0" smtClean="0">
                          <a:solidFill>
                            <a:schemeClr val="dk1"/>
                          </a:solidFill>
                          <a:latin typeface="+mn-lt"/>
                          <a:ea typeface="+mn-ea"/>
                          <a:cs typeface="+mn-cs"/>
                        </a:rPr>
                        <a:t> and PSA. At high ambient temperature the potential influence of transit time on </a:t>
                      </a:r>
                      <a:r>
                        <a:rPr kumimoji="0" lang="en-US" sz="1400" kern="1200" baseline="0" dirty="0" err="1" smtClean="0">
                          <a:solidFill>
                            <a:schemeClr val="dk1"/>
                          </a:solidFill>
                          <a:latin typeface="+mn-lt"/>
                          <a:ea typeface="+mn-ea"/>
                          <a:cs typeface="+mn-cs"/>
                        </a:rPr>
                        <a:t>analyte</a:t>
                      </a:r>
                      <a:r>
                        <a:rPr kumimoji="0" lang="en-US" sz="1400" kern="1200" baseline="0" dirty="0" smtClean="0">
                          <a:solidFill>
                            <a:schemeClr val="dk1"/>
                          </a:solidFill>
                          <a:latin typeface="+mn-lt"/>
                          <a:ea typeface="+mn-ea"/>
                          <a:cs typeface="+mn-cs"/>
                        </a:rPr>
                        <a:t> results should be considered </a:t>
                      </a:r>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chemeClr val="dk1"/>
                          </a:solidFill>
                          <a:latin typeface="+mn-lt"/>
                          <a:ea typeface="+mn-ea"/>
                          <a:cs typeface="+mn-cs"/>
                        </a:rPr>
                        <a:t>The stability of total and free PSA under different storage conditions is especially critical in the context of a screening </a:t>
                      </a:r>
                      <a:r>
                        <a:rPr kumimoji="0" lang="en-US" sz="1600" kern="1200" baseline="0" dirty="0" err="1" smtClean="0">
                          <a:solidFill>
                            <a:schemeClr val="dk1"/>
                          </a:solidFill>
                          <a:latin typeface="+mn-lt"/>
                          <a:ea typeface="+mn-ea"/>
                          <a:cs typeface="+mn-cs"/>
                        </a:rPr>
                        <a:t>programme</a:t>
                      </a:r>
                      <a:r>
                        <a:rPr kumimoji="0" lang="en-US" sz="1600" kern="1200" baseline="0" dirty="0" smtClean="0">
                          <a:solidFill>
                            <a:schemeClr val="dk1"/>
                          </a:solidFill>
                          <a:latin typeface="+mn-lt"/>
                          <a:ea typeface="+mn-ea"/>
                          <a:cs typeface="+mn-cs"/>
                        </a:rPr>
                        <a:t> </a:t>
                      </a:r>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b="1" kern="1200" baseline="0" dirty="0" smtClean="0">
                          <a:solidFill>
                            <a:srgbClr val="7030A0"/>
                          </a:solidFill>
                          <a:latin typeface="+mn-lt"/>
                          <a:ea typeface="+mn-ea"/>
                          <a:cs typeface="+mn-cs"/>
                        </a:rPr>
                        <a:t>HCG may dissociate at elevated temperature to form its free α- and β-subunits </a:t>
                      </a:r>
                      <a:endParaRPr lang="en-US" sz="1600" b="1" dirty="0">
                        <a:solidFill>
                          <a:srgbClr val="7030A0"/>
                        </a:solidFill>
                      </a:endParaRPr>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00042"/>
          </a:xfrm>
          <a:solidFill>
            <a:schemeClr val="accent5">
              <a:lumMod val="20000"/>
              <a:lumOff val="80000"/>
            </a:schemeClr>
          </a:solidFill>
        </p:spPr>
        <p:txBody>
          <a:bodyPr>
            <a:noAutofit/>
          </a:bodyPr>
          <a:lstStyle/>
          <a:p>
            <a:r>
              <a:rPr lang="en-US" sz="2800" b="1" dirty="0" smtClean="0">
                <a:solidFill>
                  <a:srgbClr val="FF0000"/>
                </a:solidFill>
              </a:rPr>
              <a:t>Quality requirements in the pre-analytical phase </a:t>
            </a:r>
            <a:endParaRPr lang="en-US" sz="2800" dirty="0">
              <a:solidFill>
                <a:srgbClr val="FF0000"/>
              </a:solidFill>
            </a:endParaRPr>
          </a:p>
        </p:txBody>
      </p:sp>
      <p:graphicFrame>
        <p:nvGraphicFramePr>
          <p:cNvPr id="4" name="Content Placeholder 3"/>
          <p:cNvGraphicFramePr>
            <a:graphicFrameLocks noGrp="1"/>
          </p:cNvGraphicFramePr>
          <p:nvPr>
            <p:ph idx="1"/>
          </p:nvPr>
        </p:nvGraphicFramePr>
        <p:xfrm>
          <a:off x="0" y="500062"/>
          <a:ext cx="9144000" cy="6836987"/>
        </p:xfrm>
        <a:graphic>
          <a:graphicData uri="http://schemas.openxmlformats.org/drawingml/2006/table">
            <a:tbl>
              <a:tblPr firstRow="1" bandRow="1">
                <a:tableStyleId>{5C22544A-7EE6-4342-B048-85BDC9FD1C3A}</a:tableStyleId>
              </a:tblPr>
              <a:tblGrid>
                <a:gridCol w="2071670"/>
                <a:gridCol w="3341565"/>
                <a:gridCol w="3730765"/>
              </a:tblGrid>
              <a:tr h="550418">
                <a:tc>
                  <a:txBody>
                    <a:bodyPr/>
                    <a:lstStyle/>
                    <a:p>
                      <a:r>
                        <a:rPr kumimoji="0" lang="en-US" sz="1800" b="1" kern="1200" baseline="0" dirty="0" smtClean="0">
                          <a:solidFill>
                            <a:schemeClr val="lt1"/>
                          </a:solidFill>
                          <a:latin typeface="+mn-lt"/>
                          <a:ea typeface="+mn-ea"/>
                          <a:cs typeface="+mn-cs"/>
                        </a:rPr>
                        <a:t>Requirements 	</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550418">
                <a:tc>
                  <a:txBody>
                    <a:bodyPr/>
                    <a:lstStyle/>
                    <a:p>
                      <a:r>
                        <a:rPr kumimoji="0" lang="en-US" sz="1800" b="1" kern="1200" baseline="0" dirty="0" smtClean="0">
                          <a:solidFill>
                            <a:srgbClr val="FF0000"/>
                          </a:solidFill>
                          <a:latin typeface="+mn-lt"/>
                          <a:ea typeface="+mn-ea"/>
                          <a:cs typeface="+mn-cs"/>
                        </a:rPr>
                        <a:t>Patient-related</a:t>
                      </a:r>
                      <a:endParaRPr lang="en-US" sz="1800" b="1" dirty="0">
                        <a:solidFill>
                          <a:srgbClr val="FF0000"/>
                        </a:solidFill>
                      </a:endParaRPr>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271863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FF0000"/>
                          </a:solidFill>
                          <a:latin typeface="+mn-lt"/>
                          <a:ea typeface="+mn-ea"/>
                          <a:cs typeface="+mn-cs"/>
                        </a:rPr>
                        <a:t>Test selection 	</a:t>
                      </a:r>
                    </a:p>
                    <a:p>
                      <a:endParaRPr lang="en-US" sz="1800" b="1"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rgbClr val="FF0000"/>
                          </a:solidFill>
                          <a:latin typeface="+mn-lt"/>
                          <a:ea typeface="+mn-ea"/>
                          <a:cs typeface="+mn-cs"/>
                        </a:rPr>
                        <a:t>Ordering of tumor marker tests should be according to locally agreed protocols, based on established national and international guidelines</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rgbClr val="C00000"/>
                          </a:solidFill>
                          <a:latin typeface="+mn-lt"/>
                          <a:ea typeface="+mn-ea"/>
                          <a:cs typeface="+mn-cs"/>
                        </a:rPr>
                        <a:t>Although in certain circumstances tumor markers may aid in diagnosis, speculative measurement of panels of tumor markers (“fishing”) should be discouraged </a:t>
                      </a:r>
                      <a:r>
                        <a:rPr kumimoji="0" lang="en-US" sz="1800" kern="1200" baseline="0" dirty="0" smtClean="0">
                          <a:solidFill>
                            <a:srgbClr val="C00000"/>
                          </a:solidFill>
                          <a:latin typeface="+mn-lt"/>
                          <a:ea typeface="+mn-ea"/>
                          <a:cs typeface="+mn-cs"/>
                        </a:rPr>
                        <a: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chemeClr val="dk1"/>
                          </a:solidFill>
                          <a:latin typeface="+mn-lt"/>
                          <a:ea typeface="+mn-ea"/>
                          <a:cs typeface="+mn-cs"/>
                        </a:rPr>
                        <a:t>NACB recommendations for use of tumor markers in routine clinical practice are summarized in </a:t>
                      </a:r>
                      <a:r>
                        <a:rPr kumimoji="0" lang="en-US" sz="1400" b="1" kern="1200" baseline="0" dirty="0" smtClean="0">
                          <a:solidFill>
                            <a:schemeClr val="dk1"/>
                          </a:solidFill>
                          <a:latin typeface="+mn-lt"/>
                          <a:ea typeface="+mn-ea"/>
                          <a:cs typeface="+mn-cs"/>
                        </a:rPr>
                        <a:t>Table 1, </a:t>
                      </a:r>
                    </a:p>
                    <a:p>
                      <a:pPr algn="l"/>
                      <a:r>
                        <a:rPr kumimoji="0" lang="en-US" sz="1600" b="1" kern="1200" baseline="0" dirty="0" smtClean="0">
                          <a:solidFill>
                            <a:srgbClr val="C00000"/>
                          </a:solidFill>
                          <a:latin typeface="+mn-lt"/>
                          <a:ea typeface="+mn-ea"/>
                          <a:cs typeface="+mn-cs"/>
                        </a:rPr>
                        <a:t>PSA</a:t>
                      </a:r>
                      <a:r>
                        <a:rPr kumimoji="0" lang="en-US" sz="1400" b="1" kern="1200" baseline="0" dirty="0" smtClean="0">
                          <a:solidFill>
                            <a:srgbClr val="7030A0"/>
                          </a:solidFill>
                          <a:latin typeface="+mn-lt"/>
                          <a:ea typeface="+mn-ea"/>
                          <a:cs typeface="+mn-cs"/>
                        </a:rPr>
                        <a:t> should never be measured routinely </a:t>
                      </a:r>
                      <a:r>
                        <a:rPr kumimoji="0" lang="en-US" sz="1400" b="1" kern="1200" baseline="0" dirty="0" smtClean="0">
                          <a:solidFill>
                            <a:srgbClr val="7030A0"/>
                          </a:solidFill>
                          <a:latin typeface="+mn-lt"/>
                          <a:ea typeface="+mn-ea"/>
                          <a:cs typeface="+mn-cs"/>
                        </a:rPr>
                        <a:t>in </a:t>
                      </a:r>
                      <a:r>
                        <a:rPr kumimoji="0" lang="en-US" sz="1400" b="1" kern="1200" baseline="0" dirty="0" smtClean="0">
                          <a:solidFill>
                            <a:srgbClr val="7030A0"/>
                          </a:solidFill>
                          <a:latin typeface="+mn-lt"/>
                          <a:ea typeface="+mn-ea"/>
                          <a:cs typeface="+mn-cs"/>
                        </a:rPr>
                        <a:t>females. </a:t>
                      </a:r>
                      <a:r>
                        <a:rPr kumimoji="0" lang="en-US" sz="1400" b="1" kern="1200" baseline="0" dirty="0" smtClean="0">
                          <a:solidFill>
                            <a:srgbClr val="7030A0"/>
                          </a:solidFill>
                          <a:latin typeface="+mn-lt"/>
                          <a:ea typeface="+mn-ea"/>
                          <a:cs typeface="+mn-cs"/>
                        </a:rPr>
                        <a:t>  </a:t>
                      </a:r>
                      <a:r>
                        <a:rPr kumimoji="0" lang="en-US" sz="1400" b="1" kern="1200" baseline="0" dirty="0" smtClean="0">
                          <a:solidFill>
                            <a:srgbClr val="C00000"/>
                          </a:solidFill>
                          <a:latin typeface="+mn-lt"/>
                          <a:ea typeface="+mn-ea"/>
                          <a:cs typeface="+mn-cs"/>
                        </a:rPr>
                        <a:t>NAF PSA </a:t>
                      </a:r>
                      <a:r>
                        <a:rPr kumimoji="0" lang="en-US" sz="1400" b="1" kern="1200" baseline="0" dirty="0" smtClean="0">
                          <a:solidFill>
                            <a:srgbClr val="7030A0"/>
                          </a:solidFill>
                          <a:latin typeface="+mn-lt"/>
                          <a:ea typeface="+mn-ea"/>
                          <a:cs typeface="+mn-cs"/>
                        </a:rPr>
                        <a:t>for female </a:t>
                      </a:r>
                      <a:r>
                        <a:rPr kumimoji="0" lang="en-US" sz="1400" b="1" kern="1200" baseline="0" dirty="0" err="1" smtClean="0">
                          <a:solidFill>
                            <a:srgbClr val="7030A0"/>
                          </a:solidFill>
                          <a:latin typeface="+mn-lt"/>
                          <a:ea typeface="+mn-ea"/>
                          <a:cs typeface="+mn-cs"/>
                        </a:rPr>
                        <a:t>B.Cancer</a:t>
                      </a:r>
                      <a:endParaRPr kumimoji="0" lang="en-US" sz="1400" b="1" kern="1200" baseline="0" dirty="0" smtClean="0">
                        <a:solidFill>
                          <a:srgbClr val="7030A0"/>
                        </a:solidFill>
                        <a:latin typeface="+mn-lt"/>
                        <a:ea typeface="+mn-ea"/>
                        <a:cs typeface="+mn-cs"/>
                      </a:endParaRPr>
                    </a:p>
                    <a:p>
                      <a:pPr algn="l"/>
                      <a:r>
                        <a:rPr kumimoji="0" lang="en-US" sz="1600" b="1" kern="1200" baseline="0" dirty="0" smtClean="0">
                          <a:solidFill>
                            <a:srgbClr val="C00000"/>
                          </a:solidFill>
                          <a:latin typeface="+mn-lt"/>
                          <a:ea typeface="+mn-ea"/>
                          <a:cs typeface="+mn-cs"/>
                        </a:rPr>
                        <a:t>CA125</a:t>
                      </a:r>
                      <a:r>
                        <a:rPr kumimoji="0" lang="en-US" sz="1400" b="1" kern="1200" baseline="0" dirty="0" smtClean="0">
                          <a:solidFill>
                            <a:srgbClr val="C00000"/>
                          </a:solidFill>
                          <a:latin typeface="+mn-lt"/>
                          <a:ea typeface="+mn-ea"/>
                          <a:cs typeface="+mn-cs"/>
                        </a:rPr>
                        <a:t> </a:t>
                      </a:r>
                      <a:r>
                        <a:rPr kumimoji="0" lang="en-US" sz="1400" b="1" kern="1200" baseline="0" dirty="0" smtClean="0">
                          <a:solidFill>
                            <a:srgbClr val="7030A0"/>
                          </a:solidFill>
                          <a:latin typeface="+mn-lt"/>
                          <a:ea typeface="+mn-ea"/>
                          <a:cs typeface="+mn-cs"/>
                        </a:rPr>
                        <a:t>should never be measured routinely in males</a:t>
                      </a:r>
                      <a:r>
                        <a:rPr kumimoji="0" lang="en-US" sz="1400" kern="1200" baseline="0" dirty="0" smtClean="0">
                          <a:solidFill>
                            <a:schemeClr val="accent4">
                              <a:lumMod val="50000"/>
                            </a:schemeClr>
                          </a:solidFill>
                          <a:latin typeface="+mn-lt"/>
                          <a:ea typeface="+mn-ea"/>
                          <a:cs typeface="+mn-cs"/>
                        </a:rPr>
                        <a:t>. </a:t>
                      </a:r>
                    </a:p>
                    <a:p>
                      <a:pPr algn="l"/>
                      <a:r>
                        <a:rPr kumimoji="0" lang="en-US" sz="1600" b="1" kern="1200" baseline="0" dirty="0" smtClean="0">
                          <a:solidFill>
                            <a:srgbClr val="C00000"/>
                          </a:solidFill>
                          <a:latin typeface="+mn-lt"/>
                          <a:ea typeface="+mn-ea"/>
                          <a:cs typeface="+mn-cs"/>
                        </a:rPr>
                        <a:t>CA15.3</a:t>
                      </a:r>
                      <a:r>
                        <a:rPr kumimoji="0" lang="en-US" sz="1400" b="1" kern="1200" baseline="0" dirty="0" smtClean="0">
                          <a:solidFill>
                            <a:schemeClr val="accent4">
                              <a:lumMod val="50000"/>
                            </a:schemeClr>
                          </a:solidFill>
                          <a:latin typeface="+mn-lt"/>
                          <a:ea typeface="+mn-ea"/>
                          <a:cs typeface="+mn-cs"/>
                        </a:rPr>
                        <a:t> </a:t>
                      </a:r>
                      <a:r>
                        <a:rPr kumimoji="0" lang="en-US" sz="1400" b="1" kern="1200" baseline="0" dirty="0" smtClean="0">
                          <a:solidFill>
                            <a:srgbClr val="7030A0"/>
                          </a:solidFill>
                          <a:latin typeface="+mn-lt"/>
                          <a:ea typeface="+mn-ea"/>
                          <a:cs typeface="+mn-cs"/>
                        </a:rPr>
                        <a:t>should only be measured routinely in males with an established diagnosis of breast cancer</a:t>
                      </a:r>
                      <a:r>
                        <a:rPr kumimoji="0" lang="en-US" sz="1400" b="1" kern="1200" baseline="0" dirty="0" smtClean="0">
                          <a:solidFill>
                            <a:srgbClr val="FF0000"/>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200" kern="1200" baseline="0" dirty="0" smtClean="0">
                          <a:solidFill>
                            <a:schemeClr val="dk1"/>
                          </a:solidFill>
                          <a:latin typeface="+mn-lt"/>
                          <a:ea typeface="+mn-ea"/>
                          <a:cs typeface="+mn-cs"/>
                        </a:rPr>
                        <a:t>Interpretation of subsequent results is aided by knowledge of the pre-treatment “baseline” level </a:t>
                      </a:r>
                      <a:endParaRPr lang="en-US" dirty="0"/>
                    </a:p>
                  </a:txBody>
                  <a:tcPr/>
                </a:tc>
              </a:tr>
              <a:tr h="2538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FF0000"/>
                          </a:solidFill>
                          <a:latin typeface="+mn-lt"/>
                          <a:ea typeface="+mn-ea"/>
                          <a:cs typeface="+mn-cs"/>
                        </a:rPr>
                        <a:t>Specimen timing 	</a:t>
                      </a:r>
                    </a:p>
                    <a:p>
                      <a:endParaRPr lang="en-US" dirty="0"/>
                    </a:p>
                  </a:txBody>
                  <a:tcPr/>
                </a:tc>
                <a:tc>
                  <a:txBody>
                    <a:bodyPr/>
                    <a:lstStyle/>
                    <a:p>
                      <a:pPr algn="l"/>
                      <a:r>
                        <a:rPr kumimoji="0" lang="en-US" sz="1200" kern="1200" baseline="0" dirty="0" smtClean="0">
                          <a:solidFill>
                            <a:srgbClr val="FF0000"/>
                          </a:solidFill>
                          <a:latin typeface="+mn-lt"/>
                          <a:ea typeface="+mn-ea"/>
                          <a:cs typeface="+mn-cs"/>
                        </a:rPr>
                        <a:t>No strong evidence of diurnal variation for most markers, so </a:t>
                      </a:r>
                      <a:r>
                        <a:rPr kumimoji="0" lang="en-US" sz="1600" b="1" kern="1200" baseline="0" dirty="0" smtClean="0">
                          <a:solidFill>
                            <a:srgbClr val="7030A0"/>
                          </a:solidFill>
                          <a:latin typeface="+mn-lt"/>
                          <a:ea typeface="+mn-ea"/>
                          <a:cs typeface="+mn-cs"/>
                        </a:rPr>
                        <a:t>specimens can be taken at any time of day. </a:t>
                      </a:r>
                      <a:r>
                        <a:rPr kumimoji="0" lang="en-US" sz="1200" kern="1200" baseline="0" dirty="0" smtClean="0">
                          <a:solidFill>
                            <a:srgbClr val="FF0000"/>
                          </a:solidFill>
                          <a:latin typeface="+mn-lt"/>
                          <a:ea typeface="+mn-ea"/>
                          <a:cs typeface="+mn-cs"/>
                        </a:rPr>
                        <a:t>		</a:t>
                      </a:r>
                      <a:r>
                        <a:rPr kumimoji="0" lang="en-US" sz="1200" b="1" kern="1200" baseline="0" dirty="0" smtClean="0">
                          <a:solidFill>
                            <a:srgbClr val="7030A0"/>
                          </a:solidFill>
                          <a:latin typeface="+mn-lt"/>
                          <a:ea typeface="+mn-ea"/>
                          <a:cs typeface="+mn-cs"/>
                        </a:rPr>
                        <a:t>Blood </a:t>
                      </a:r>
                      <a:r>
                        <a:rPr kumimoji="0" lang="en-US" sz="1200" b="1" kern="1200" baseline="0" dirty="0" smtClean="0">
                          <a:solidFill>
                            <a:srgbClr val="7030A0"/>
                          </a:solidFill>
                          <a:latin typeface="+mn-lt"/>
                          <a:ea typeface="+mn-ea"/>
                          <a:cs typeface="+mn-cs"/>
                        </a:rPr>
                        <a:t>for PSA should be taken before any clinical manipulation of the prostate</a:t>
                      </a:r>
                      <a:r>
                        <a:rPr kumimoji="0" lang="en-US" sz="1200" kern="1200" baseline="0" dirty="0" smtClean="0">
                          <a:solidFill>
                            <a:srgbClr val="FF0000"/>
                          </a:solidFill>
                          <a:latin typeface="+mn-lt"/>
                          <a:ea typeface="+mn-ea"/>
                          <a:cs typeface="+mn-cs"/>
                        </a:rPr>
                        <a:t>. Any measurements taken too soon should be repeated 	</a:t>
                      </a:r>
                    </a:p>
                    <a:p>
                      <a:pPr algn="l"/>
                      <a:r>
                        <a:rPr kumimoji="0" lang="en-US" sz="1600" b="1" kern="1200" baseline="0" dirty="0" smtClean="0">
                          <a:solidFill>
                            <a:srgbClr val="7030A0"/>
                          </a:solidFill>
                          <a:latin typeface="+mn-lt"/>
                          <a:ea typeface="+mn-ea"/>
                          <a:cs typeface="+mn-cs"/>
                        </a:rPr>
                        <a:t>Blood for CA125 should not be taken during menstruation, which may increase the serum concentration two to three-fold</a:t>
                      </a:r>
                      <a:r>
                        <a:rPr kumimoji="0" lang="en-US" sz="1200" kern="1200" baseline="0" dirty="0" smtClean="0">
                          <a:solidFill>
                            <a:schemeClr val="dk1"/>
                          </a:solidFill>
                          <a:latin typeface="+mn-lt"/>
                          <a:ea typeface="+mn-ea"/>
                          <a:cs typeface="+mn-cs"/>
                        </a:rPr>
                        <a:t>. A confirmatory specimen avoiding sampling during menses should be requested</a:t>
                      </a:r>
                      <a:endParaRPr lang="en-US" sz="160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Prostatic biopsy, transurethral resection of the prostate, or traumatic catheterization may markedly elevate serum PSA and/or free PSA </a:t>
                      </a:r>
                      <a:r>
                        <a:rPr kumimoji="0" lang="en-US" sz="1800" b="1" kern="1200" baseline="0" dirty="0" smtClean="0">
                          <a:solidFill>
                            <a:srgbClr val="C00000"/>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7030A0"/>
                          </a:solidFill>
                          <a:latin typeface="+mn-lt"/>
                          <a:ea typeface="+mn-ea"/>
                          <a:cs typeface="+mn-cs"/>
                        </a:rPr>
                        <a:t>repeat </a:t>
                      </a:r>
                      <a:r>
                        <a:rPr kumimoji="0" lang="en-US" sz="1800" b="1" kern="1200" baseline="0" dirty="0" smtClean="0">
                          <a:solidFill>
                            <a:srgbClr val="7030A0"/>
                          </a:solidFill>
                          <a:latin typeface="+mn-lt"/>
                          <a:ea typeface="+mn-ea"/>
                          <a:cs typeface="+mn-cs"/>
                        </a:rPr>
                        <a:t>of PSA recommended in sampling after these events </a:t>
                      </a:r>
                      <a:r>
                        <a:rPr kumimoji="0" lang="en-US" sz="1600" b="1" kern="1200" baseline="0" dirty="0" smtClean="0">
                          <a:solidFill>
                            <a:srgbClr val="C00000"/>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	</a:t>
                      </a:r>
                    </a:p>
                    <a:p>
                      <a:endParaRPr lang="en-US" dirty="0"/>
                    </a:p>
                  </a:txBody>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00100" y="359898"/>
            <a:ext cx="7839100" cy="3211978"/>
          </a:xfrm>
          <a:solidFill>
            <a:schemeClr val="tx2">
              <a:lumMod val="20000"/>
              <a:lumOff val="80000"/>
            </a:schemeClr>
          </a:solidFill>
        </p:spPr>
        <p:txBody>
          <a:bodyPr>
            <a:normAutofit/>
          </a:bodyPr>
          <a:lstStyle/>
          <a:p>
            <a:pPr algn="ctr"/>
            <a:r>
              <a:rPr lang="fa-IR" sz="6000" b="1" dirty="0">
                <a:solidFill>
                  <a:srgbClr val="C00000"/>
                </a:solidFill>
              </a:rPr>
              <a:t>برنامه اجرائی تضمین کیفیت </a:t>
            </a:r>
            <a:r>
              <a:rPr lang="fa-IR" sz="6000" b="1" dirty="0" smtClean="0">
                <a:solidFill>
                  <a:srgbClr val="C00000"/>
                </a:solidFill>
              </a:rPr>
              <a:t/>
            </a:r>
            <a:br>
              <a:rPr lang="fa-IR" sz="6000" b="1" dirty="0" smtClean="0">
                <a:solidFill>
                  <a:srgbClr val="C00000"/>
                </a:solidFill>
              </a:rPr>
            </a:br>
            <a:r>
              <a:rPr lang="fa-IR" sz="6000" b="1" dirty="0" smtClean="0">
                <a:solidFill>
                  <a:srgbClr val="C00000"/>
                </a:solidFill>
              </a:rPr>
              <a:t> </a:t>
            </a:r>
            <a:r>
              <a:rPr lang="fa-IR" sz="6000" b="1" dirty="0">
                <a:solidFill>
                  <a:srgbClr val="C00000"/>
                </a:solidFill>
              </a:rPr>
              <a:t>تومور مارکر </a:t>
            </a:r>
            <a:r>
              <a:rPr lang="fa-IR" sz="6000" b="1" dirty="0" smtClean="0">
                <a:solidFill>
                  <a:srgbClr val="C00000"/>
                </a:solidFill>
              </a:rPr>
              <a:t>ها</a:t>
            </a:r>
            <a:endParaRPr lang="fa-IR" sz="6000" dirty="0">
              <a:solidFill>
                <a:srgbClr val="C00000"/>
              </a:solidFill>
            </a:endParaRPr>
          </a:p>
        </p:txBody>
      </p:sp>
      <p:sp>
        <p:nvSpPr>
          <p:cNvPr id="3" name="Subtitle 2"/>
          <p:cNvSpPr>
            <a:spLocks noGrp="1"/>
          </p:cNvSpPr>
          <p:nvPr>
            <p:ph type="subTitle" idx="1"/>
          </p:nvPr>
        </p:nvSpPr>
        <p:spPr>
          <a:xfrm>
            <a:off x="1432560" y="4714884"/>
            <a:ext cx="7406640" cy="1143008"/>
          </a:xfrm>
        </p:spPr>
        <p:txBody>
          <a:bodyPr>
            <a:normAutofit fontScale="77500" lnSpcReduction="20000"/>
          </a:bodyPr>
          <a:lstStyle/>
          <a:p>
            <a:pPr algn="ctr"/>
            <a:r>
              <a:rPr lang="fa-IR" sz="2400" b="1" dirty="0" smtClean="0">
                <a:solidFill>
                  <a:srgbClr val="C00000"/>
                </a:solidFill>
              </a:rPr>
              <a:t>تهیه و تنظیم: دکتر مهرداد ونکی </a:t>
            </a:r>
            <a:r>
              <a:rPr lang="en-US" sz="2400" dirty="0" smtClean="0">
                <a:solidFill>
                  <a:srgbClr val="C00000"/>
                </a:solidFill>
              </a:rPr>
              <a:t/>
            </a:r>
            <a:br>
              <a:rPr lang="en-US" sz="2400" dirty="0" smtClean="0">
                <a:solidFill>
                  <a:srgbClr val="C00000"/>
                </a:solidFill>
              </a:rPr>
            </a:br>
            <a:r>
              <a:rPr lang="fa-IR" sz="2400" b="1" dirty="0" smtClean="0">
                <a:solidFill>
                  <a:srgbClr val="C00000"/>
                </a:solidFill>
              </a:rPr>
              <a:t>مشاور و مدرس تضمین کیفیت و مدیریت کیفیت</a:t>
            </a:r>
          </a:p>
          <a:p>
            <a:pPr algn="ctr"/>
            <a:r>
              <a:rPr lang="en-US" sz="2400" b="1" dirty="0" smtClean="0">
                <a:solidFill>
                  <a:srgbClr val="002060"/>
                </a:solidFill>
              </a:rPr>
              <a:t>Dr </a:t>
            </a:r>
            <a:r>
              <a:rPr lang="en-US" sz="2400" b="1" dirty="0" err="1" smtClean="0">
                <a:solidFill>
                  <a:srgbClr val="002060"/>
                </a:solidFill>
              </a:rPr>
              <a:t>mehrdad</a:t>
            </a:r>
            <a:r>
              <a:rPr lang="en-US" sz="2400" b="1" dirty="0" smtClean="0">
                <a:solidFill>
                  <a:srgbClr val="002060"/>
                </a:solidFill>
              </a:rPr>
              <a:t> </a:t>
            </a:r>
            <a:r>
              <a:rPr lang="en-US" sz="2400" b="1" dirty="0" err="1" smtClean="0">
                <a:solidFill>
                  <a:srgbClr val="002060"/>
                </a:solidFill>
              </a:rPr>
              <a:t>vanaki</a:t>
            </a:r>
            <a:r>
              <a:rPr lang="en-US" sz="2400" b="1" dirty="0" smtClean="0">
                <a:solidFill>
                  <a:srgbClr val="002060"/>
                </a:solidFill>
              </a:rPr>
              <a:t> </a:t>
            </a:r>
          </a:p>
          <a:p>
            <a:pPr algn="ctr"/>
            <a:r>
              <a:rPr lang="en-US" sz="2400" b="1" dirty="0" smtClean="0">
                <a:solidFill>
                  <a:srgbClr val="002060"/>
                </a:solidFill>
              </a:rPr>
              <a:t>DCLS – </a:t>
            </a:r>
            <a:r>
              <a:rPr lang="en-US" sz="2400" b="1" dirty="0" err="1" smtClean="0">
                <a:solidFill>
                  <a:srgbClr val="002060"/>
                </a:solidFill>
              </a:rPr>
              <a:t>consuler</a:t>
            </a:r>
            <a:r>
              <a:rPr lang="en-US" sz="2400" b="1" dirty="0" smtClean="0">
                <a:solidFill>
                  <a:srgbClr val="002060"/>
                </a:solidFill>
              </a:rPr>
              <a:t> &amp; trainer QMS in medical labs</a:t>
            </a:r>
            <a:r>
              <a:rPr lang="fa-IR" sz="2400" dirty="0" smtClean="0">
                <a:solidFill>
                  <a:srgbClr val="002060"/>
                </a:solidFill>
              </a:rPr>
              <a:t> </a:t>
            </a:r>
            <a:endParaRPr lang="fa-IR" dirty="0">
              <a:solidFill>
                <a:srgbClr val="00206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71480"/>
          </a:xfrm>
          <a:solidFill>
            <a:schemeClr val="accent5">
              <a:lumMod val="20000"/>
              <a:lumOff val="80000"/>
            </a:schemeClr>
          </a:solidFill>
        </p:spPr>
        <p:txBody>
          <a:bodyPr>
            <a:normAutofit fontScale="90000"/>
          </a:bodyPr>
          <a:lstStyle/>
          <a:p>
            <a:pPr algn="ctr"/>
            <a:r>
              <a:rPr lang="en-US" sz="4000" b="1" dirty="0" smtClean="0">
                <a:solidFill>
                  <a:srgbClr val="C00000"/>
                </a:solidFill>
              </a:rPr>
              <a:t>Analytical quality requirements </a:t>
            </a:r>
            <a:endParaRPr lang="en-US" sz="4000" dirty="0">
              <a:solidFill>
                <a:srgbClr val="C00000"/>
              </a:solidFill>
            </a:endParaRPr>
          </a:p>
        </p:txBody>
      </p:sp>
      <p:sp>
        <p:nvSpPr>
          <p:cNvPr id="4" name="Content Placeholder 3"/>
          <p:cNvSpPr>
            <a:spLocks noGrp="1"/>
          </p:cNvSpPr>
          <p:nvPr>
            <p:ph idx="1"/>
          </p:nvPr>
        </p:nvSpPr>
        <p:spPr>
          <a:xfrm>
            <a:off x="0" y="571480"/>
            <a:ext cx="9144000" cy="5753121"/>
          </a:xfrm>
          <a:solidFill>
            <a:schemeClr val="accent1">
              <a:lumMod val="20000"/>
              <a:lumOff val="80000"/>
            </a:schemeClr>
          </a:solidFill>
        </p:spPr>
        <p:txBody>
          <a:bodyPr>
            <a:normAutofit fontScale="92500" lnSpcReduction="10000"/>
          </a:bodyPr>
          <a:lstStyle/>
          <a:p>
            <a:pPr algn="l"/>
            <a:r>
              <a:rPr lang="en-US" dirty="0" smtClean="0">
                <a:latin typeface="Arial" pitchFamily="34" charset="0"/>
                <a:cs typeface="Arial" pitchFamily="34" charset="0"/>
              </a:rPr>
              <a:t>The almost universal </a:t>
            </a:r>
            <a:r>
              <a:rPr lang="en-US" b="1" dirty="0" smtClean="0">
                <a:solidFill>
                  <a:srgbClr val="C00000"/>
                </a:solidFill>
                <a:latin typeface="Arial" pitchFamily="34" charset="0"/>
                <a:cs typeface="Arial" pitchFamily="34" charset="0"/>
              </a:rPr>
              <a:t>use of automated immunoassay </a:t>
            </a:r>
            <a:r>
              <a:rPr lang="en-US" b="1" dirty="0" err="1" smtClean="0">
                <a:solidFill>
                  <a:srgbClr val="C00000"/>
                </a:solidFill>
                <a:latin typeface="Arial" pitchFamily="34" charset="0"/>
                <a:cs typeface="Arial" pitchFamily="34" charset="0"/>
              </a:rPr>
              <a:t>analysers</a:t>
            </a:r>
            <a:r>
              <a:rPr lang="en-US" b="1" dirty="0" smtClean="0">
                <a:solidFill>
                  <a:srgbClr val="C00000"/>
                </a:solidFill>
                <a:latin typeface="Arial" pitchFamily="34" charset="0"/>
                <a:cs typeface="Arial" pitchFamily="34" charset="0"/>
              </a:rPr>
              <a:t> for many commonly requested tests means that responsibility for analytical quality now rests largely with the diagnostic industry</a:t>
            </a:r>
            <a:r>
              <a:rPr lang="en-US" dirty="0" smtClean="0">
                <a:latin typeface="Arial" pitchFamily="34" charset="0"/>
                <a:cs typeface="Arial" pitchFamily="34" charset="0"/>
              </a:rPr>
              <a:t>, </a:t>
            </a:r>
            <a:r>
              <a:rPr lang="en-US" sz="1800" dirty="0" smtClean="0">
                <a:latin typeface="Arial" pitchFamily="34" charset="0"/>
                <a:cs typeface="Arial" pitchFamily="34" charset="0"/>
              </a:rPr>
              <a:t>which must meet quality requirements defined by national or international regulatory authorities [e.g. US Food and Drug Administration (FDA) regulations, European Commission In Vitro Diagnostics Directive (IVDD)].</a:t>
            </a:r>
            <a:endParaRPr lang="en-US" dirty="0" smtClean="0">
              <a:latin typeface="Arial" pitchFamily="34" charset="0"/>
              <a:cs typeface="Arial" pitchFamily="34" charset="0"/>
            </a:endParaRPr>
          </a:p>
          <a:p>
            <a:pPr algn="l"/>
            <a:r>
              <a:rPr lang="en-US" sz="2400" b="1" dirty="0" smtClean="0">
                <a:latin typeface="Arial" pitchFamily="34" charset="0"/>
                <a:cs typeface="Arial" pitchFamily="34" charset="0"/>
              </a:rPr>
              <a:t>It is nevertheless crucial for satisfactory measurement of any </a:t>
            </a:r>
            <a:r>
              <a:rPr lang="en-US" sz="2400" b="1" dirty="0" err="1" smtClean="0">
                <a:latin typeface="Arial" pitchFamily="34" charset="0"/>
                <a:cs typeface="Arial" pitchFamily="34" charset="0"/>
              </a:rPr>
              <a:t>analyte</a:t>
            </a:r>
            <a:r>
              <a:rPr lang="en-US" sz="2400" b="1" dirty="0" smtClean="0">
                <a:latin typeface="Arial" pitchFamily="34" charset="0"/>
                <a:cs typeface="Arial" pitchFamily="34" charset="0"/>
              </a:rPr>
              <a:t> that laboratories independently monitor their own performance carefully, both to ensure that analyzers are being used appropriately and to confirm that individual methods are performing according to specification. </a:t>
            </a:r>
          </a:p>
          <a:p>
            <a:pPr algn="l"/>
            <a:r>
              <a:rPr lang="en-US" sz="2800" b="1" dirty="0" smtClean="0">
                <a:solidFill>
                  <a:srgbClr val="C00000"/>
                </a:solidFill>
                <a:latin typeface="Arial" pitchFamily="34" charset="0"/>
                <a:cs typeface="Arial" pitchFamily="34" charset="0"/>
              </a:rPr>
              <a:t>This is best achieved by implementation of rigorous Internal Quality Control (IQC) and participation in well-designed Proficiency Testing [External Quality Assessment (EQA)] programs (1). </a:t>
            </a:r>
            <a:endParaRPr lang="en-US" sz="2400" b="1" dirty="0">
              <a:solidFill>
                <a:srgbClr val="C00000"/>
              </a:solidFill>
              <a:latin typeface="Arial" pitchFamily="34" charset="0"/>
              <a:cs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14356"/>
          </a:xfrm>
          <a:solidFill>
            <a:schemeClr val="accent5">
              <a:lumMod val="20000"/>
              <a:lumOff val="80000"/>
            </a:schemeClr>
          </a:solidFill>
        </p:spPr>
        <p:txBody>
          <a:bodyPr>
            <a:normAutofit fontScale="90000"/>
          </a:bodyPr>
          <a:lstStyle/>
          <a:p>
            <a:pPr algn="ctr"/>
            <a:r>
              <a:rPr lang="en-US" sz="2400" b="1" dirty="0" smtClean="0">
                <a:solidFill>
                  <a:srgbClr val="C00000"/>
                </a:solidFill>
              </a:rPr>
              <a:t>NACB recommendations: Quality requirements for Assay Validation, Internal Quality Control and Proficiency Testing </a:t>
            </a:r>
            <a:endParaRPr lang="en-US" sz="2400" dirty="0">
              <a:solidFill>
                <a:srgbClr val="C00000"/>
              </a:solidFill>
            </a:endParaRPr>
          </a:p>
        </p:txBody>
      </p:sp>
      <p:graphicFrame>
        <p:nvGraphicFramePr>
          <p:cNvPr id="4" name="Content Placeholder 3"/>
          <p:cNvGraphicFramePr>
            <a:graphicFrameLocks noGrp="1"/>
          </p:cNvGraphicFramePr>
          <p:nvPr>
            <p:ph idx="1"/>
          </p:nvPr>
        </p:nvGraphicFramePr>
        <p:xfrm>
          <a:off x="0" y="714355"/>
          <a:ext cx="9144000" cy="5562902"/>
        </p:xfrm>
        <a:graphic>
          <a:graphicData uri="http://schemas.openxmlformats.org/drawingml/2006/table">
            <a:tbl>
              <a:tblPr firstRow="1" bandRow="1">
                <a:tableStyleId>{5C22544A-7EE6-4342-B048-85BDC9FD1C3A}</a:tableStyleId>
              </a:tblPr>
              <a:tblGrid>
                <a:gridCol w="1571604"/>
                <a:gridCol w="3643338"/>
                <a:gridCol w="3929058"/>
              </a:tblGrid>
              <a:tr h="487609">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a:t>
                      </a:r>
                      <a:endParaRPr lang="en-US" dirty="0"/>
                    </a:p>
                  </a:txBody>
                  <a:tcPr/>
                </a:tc>
              </a:tr>
              <a:tr h="655400">
                <a:tc>
                  <a:txBody>
                    <a:bodyPr/>
                    <a:lstStyle/>
                    <a:p>
                      <a:r>
                        <a:rPr kumimoji="0" lang="en-US" sz="1800" b="1" kern="1200" baseline="0" dirty="0" smtClean="0">
                          <a:solidFill>
                            <a:srgbClr val="C00000"/>
                          </a:solidFill>
                          <a:latin typeface="+mn-lt"/>
                          <a:ea typeface="+mn-ea"/>
                          <a:cs typeface="+mn-cs"/>
                        </a:rPr>
                        <a:t>Assay validation </a:t>
                      </a:r>
                    </a:p>
                    <a:p>
                      <a:endParaRPr lang="en-US" b="1" dirty="0">
                        <a:solidFill>
                          <a:srgbClr val="C00000"/>
                        </a:solidFill>
                      </a:endParaRPr>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41608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b="1" kern="1200" baseline="0" dirty="0" smtClean="0">
                          <a:solidFill>
                            <a:srgbClr val="C00000"/>
                          </a:solidFill>
                          <a:latin typeface="+mn-lt"/>
                          <a:ea typeface="+mn-ea"/>
                          <a:cs typeface="+mn-cs"/>
                        </a:rPr>
                        <a:t>Well-characterized methods </a:t>
                      </a:r>
                      <a:r>
                        <a:rPr kumimoji="0" lang="en-US" sz="1800" b="1" kern="1200" baseline="0" dirty="0" smtClean="0">
                          <a:solidFill>
                            <a:srgbClr val="C00000"/>
                          </a:solidFill>
                          <a:latin typeface="+mn-lt"/>
                          <a:ea typeface="+mn-ea"/>
                          <a:cs typeface="+mn-cs"/>
                        </a:rPr>
                        <a:t>	</a:t>
                      </a:r>
                    </a:p>
                    <a:p>
                      <a:endParaRPr lang="en-US"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Prior to their introduction in routine clinical practice, </a:t>
                      </a:r>
                      <a:r>
                        <a:rPr kumimoji="0" lang="en-US" sz="2000" b="1" kern="1200" baseline="0" dirty="0" smtClean="0">
                          <a:solidFill>
                            <a:srgbClr val="C00000"/>
                          </a:solidFill>
                          <a:latin typeface="+mn-lt"/>
                          <a:ea typeface="+mn-ea"/>
                          <a:cs typeface="+mn-cs"/>
                        </a:rPr>
                        <a:t>both immunoassay and </a:t>
                      </a:r>
                      <a:r>
                        <a:rPr kumimoji="0" lang="en-US" sz="2000" b="1" kern="1200" baseline="0" dirty="0" err="1" smtClean="0">
                          <a:solidFill>
                            <a:srgbClr val="C00000"/>
                          </a:solidFill>
                          <a:latin typeface="+mn-lt"/>
                          <a:ea typeface="+mn-ea"/>
                          <a:cs typeface="+mn-cs"/>
                        </a:rPr>
                        <a:t>immunohistochemical</a:t>
                      </a:r>
                      <a:r>
                        <a:rPr kumimoji="0" lang="en-US" sz="2000" b="1" kern="1200" baseline="0" dirty="0" smtClean="0">
                          <a:solidFill>
                            <a:srgbClr val="C00000"/>
                          </a:solidFill>
                          <a:latin typeface="+mn-lt"/>
                          <a:ea typeface="+mn-ea"/>
                          <a:cs typeface="+mn-cs"/>
                        </a:rPr>
                        <a:t> methods must be validated by defined and well-characterized protocol that meet regulatory guidelines </a:t>
                      </a:r>
                      <a:r>
                        <a:rPr kumimoji="0" lang="en-US" sz="2000" kern="1200" baseline="0" dirty="0" smtClean="0">
                          <a:solidFill>
                            <a:schemeClr val="dk1"/>
                          </a:solidFill>
                          <a:latin typeface="+mn-lt"/>
                          <a:ea typeface="+mn-ea"/>
                          <a:cs typeface="+mn-cs"/>
                        </a:rPr>
                        <a:t>(e.g. FDA approval in the United States, CE marking in Europe). 	</a:t>
                      </a:r>
                    </a:p>
                    <a:p>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It is critically important that </a:t>
                      </a:r>
                      <a:r>
                        <a:rPr kumimoji="0" lang="en-US" sz="2000" b="1" kern="1200" baseline="0" dirty="0" smtClean="0">
                          <a:solidFill>
                            <a:srgbClr val="C00000"/>
                          </a:solidFill>
                          <a:latin typeface="+mn-lt"/>
                          <a:ea typeface="+mn-ea"/>
                          <a:cs typeface="+mn-cs"/>
                        </a:rPr>
                        <a:t>methods are properly validated prior to their introduction to avoid misleading reports both in routine clinical practice and in the scientific literature.</a:t>
                      </a:r>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Failure to have done so accounts for some of the past issues with diagnostic tests, particularly for </a:t>
                      </a:r>
                      <a:r>
                        <a:rPr kumimoji="0" lang="en-US" sz="2000" kern="1200" baseline="0" dirty="0" err="1" smtClean="0">
                          <a:solidFill>
                            <a:schemeClr val="dk1"/>
                          </a:solidFill>
                          <a:latin typeface="+mn-lt"/>
                          <a:ea typeface="+mn-ea"/>
                          <a:cs typeface="+mn-cs"/>
                        </a:rPr>
                        <a:t>immunohistochemistry</a:t>
                      </a:r>
                      <a:r>
                        <a:rPr kumimoji="0" lang="en-US" sz="2000" kern="1200" baseline="0" dirty="0" smtClean="0">
                          <a:solidFill>
                            <a:schemeClr val="dk1"/>
                          </a:solidFill>
                          <a:latin typeface="+mn-lt"/>
                          <a:ea typeface="+mn-ea"/>
                          <a:cs typeface="+mn-cs"/>
                        </a:rPr>
                        <a:t> and fluorescence in situ hybridization (FISH) testing. 	</a:t>
                      </a:r>
                    </a:p>
                    <a:p>
                      <a:endParaRPr lang="en-US" sz="2000" dirty="0"/>
                    </a:p>
                  </a:txBody>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32"/>
          </a:xfrm>
          <a:solidFill>
            <a:schemeClr val="accent5">
              <a:lumMod val="20000"/>
              <a:lumOff val="80000"/>
            </a:schemeClr>
          </a:solidFill>
        </p:spPr>
        <p:txBody>
          <a:bodyPr/>
          <a:lstStyle/>
          <a:p>
            <a:pPr algn="ctr"/>
            <a:r>
              <a:rPr lang="en-US" sz="2400" b="1" dirty="0" smtClean="0">
                <a:solidFill>
                  <a:srgbClr val="C00000"/>
                </a:solidFill>
              </a:rPr>
              <a:t>NACB recommendations: Quality requirements for Assay Validation, Internal Quality Control and Proficiency Testing </a:t>
            </a:r>
            <a:endParaRPr lang="en-US" sz="2400" dirty="0">
              <a:solidFill>
                <a:srgbClr val="FF0000"/>
              </a:solidFill>
            </a:endParaRPr>
          </a:p>
        </p:txBody>
      </p:sp>
      <p:graphicFrame>
        <p:nvGraphicFramePr>
          <p:cNvPr id="4" name="Content Placeholder 3"/>
          <p:cNvGraphicFramePr>
            <a:graphicFrameLocks noGrp="1"/>
          </p:cNvGraphicFramePr>
          <p:nvPr>
            <p:ph idx="1"/>
          </p:nvPr>
        </p:nvGraphicFramePr>
        <p:xfrm>
          <a:off x="0" y="928668"/>
          <a:ext cx="9144000" cy="5929331"/>
        </p:xfrm>
        <a:graphic>
          <a:graphicData uri="http://schemas.openxmlformats.org/drawingml/2006/table">
            <a:tbl>
              <a:tblPr firstRow="1" bandRow="1">
                <a:tableStyleId>{5C22544A-7EE6-4342-B048-85BDC9FD1C3A}</a:tableStyleId>
              </a:tblPr>
              <a:tblGrid>
                <a:gridCol w="1571604"/>
                <a:gridCol w="3643338"/>
                <a:gridCol w="3929058"/>
              </a:tblGrid>
              <a:tr h="480757">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7611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rgbClr val="C00000"/>
                          </a:solidFill>
                          <a:latin typeface="+mn-lt"/>
                          <a:ea typeface="+mn-ea"/>
                          <a:cs typeface="+mn-cs"/>
                        </a:rPr>
                        <a:t>Internal Quality Control</a:t>
                      </a:r>
                      <a:endParaRPr lang="en-US" dirty="0"/>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20432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b="1" kern="1200" baseline="0" dirty="0" smtClean="0">
                          <a:solidFill>
                            <a:srgbClr val="C00000"/>
                          </a:solidFill>
                          <a:latin typeface="+mn-lt"/>
                          <a:ea typeface="+mn-ea"/>
                          <a:cs typeface="+mn-cs"/>
                        </a:rPr>
                        <a:t>Assessment of reproducibility </a:t>
                      </a:r>
                      <a:r>
                        <a:rPr kumimoji="0" lang="en-US" sz="1600" b="1" kern="1200" baseline="0" dirty="0" smtClean="0">
                          <a:solidFill>
                            <a:schemeClr val="dk1"/>
                          </a:solidFill>
                          <a:latin typeface="+mn-lt"/>
                          <a:ea typeface="+mn-ea"/>
                          <a:cs typeface="+mn-cs"/>
                        </a:rPr>
                        <a:t>		</a:t>
                      </a:r>
                      <a:r>
                        <a:rPr kumimoji="0" lang="en-US" sz="1800" kern="1200" baseline="0" dirty="0" smtClean="0">
                          <a:solidFill>
                            <a:schemeClr val="dk1"/>
                          </a:solidFill>
                          <a:latin typeface="+mn-lt"/>
                          <a:ea typeface="+mn-ea"/>
                          <a:cs typeface="+mn-cs"/>
                        </a:rPr>
                        <a:t>	</a:t>
                      </a:r>
                    </a:p>
                    <a:p>
                      <a:endParaRPr lang="en-US" dirty="0"/>
                    </a:p>
                  </a:txBody>
                  <a:tcPr/>
                </a:tc>
                <a:tc>
                  <a:txBody>
                    <a:bodyPr/>
                    <a:lstStyle/>
                    <a:p>
                      <a:pPr algn="l"/>
                      <a:r>
                        <a:rPr kumimoji="0" lang="en-US" sz="2000" b="1" kern="1200" baseline="0" dirty="0" smtClean="0">
                          <a:solidFill>
                            <a:srgbClr val="7030A0"/>
                          </a:solidFill>
                          <a:latin typeface="+mn-lt"/>
                          <a:ea typeface="+mn-ea"/>
                          <a:cs typeface="+mn-cs"/>
                        </a:rPr>
                        <a:t>Intra-assay variability &lt;5%; inter-assay variability &lt;10%. </a:t>
                      </a:r>
                      <a:endParaRPr lang="en-US" sz="2000" b="1" dirty="0">
                        <a:solidFill>
                          <a:srgbClr val="7030A0"/>
                        </a:solidFill>
                      </a:endParaRPr>
                    </a:p>
                  </a:txBody>
                  <a:tcPr/>
                </a:tc>
                <a:tc>
                  <a:txBody>
                    <a:bodyPr/>
                    <a:lstStyle/>
                    <a:p>
                      <a:r>
                        <a:rPr kumimoji="0" lang="en-US" sz="2000" b="1" kern="1200" baseline="0" dirty="0" smtClean="0">
                          <a:solidFill>
                            <a:srgbClr val="C00000"/>
                          </a:solidFill>
                          <a:latin typeface="+mn-lt"/>
                          <a:ea typeface="+mn-ea"/>
                          <a:cs typeface="+mn-cs"/>
                        </a:rPr>
                        <a:t>Manual and/or research assays may be less precise but PT data suggests these targets should be readily achievable for most </a:t>
                      </a:r>
                      <a:r>
                        <a:rPr kumimoji="0" lang="en-US" sz="2000" b="1" kern="1200" baseline="0" dirty="0" err="1" smtClean="0">
                          <a:solidFill>
                            <a:srgbClr val="C00000"/>
                          </a:solidFill>
                          <a:latin typeface="+mn-lt"/>
                          <a:ea typeface="+mn-ea"/>
                          <a:cs typeface="+mn-cs"/>
                        </a:rPr>
                        <a:t>analytes</a:t>
                      </a:r>
                      <a:r>
                        <a:rPr kumimoji="0" lang="en-US" sz="2000" b="1" kern="1200" baseline="0" dirty="0" smtClean="0">
                          <a:solidFill>
                            <a:srgbClr val="C00000"/>
                          </a:solidFill>
                          <a:latin typeface="+mn-lt"/>
                          <a:ea typeface="+mn-ea"/>
                          <a:cs typeface="+mn-cs"/>
                        </a:rPr>
                        <a:t> </a:t>
                      </a:r>
                      <a:endParaRPr lang="en-US" sz="2000" b="1" dirty="0">
                        <a:solidFill>
                          <a:srgbClr val="C00000"/>
                        </a:solidFill>
                      </a:endParaRPr>
                    </a:p>
                  </a:txBody>
                  <a:tcPr/>
                </a:tc>
              </a:tr>
              <a:tr h="26441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Established objective criteria for assay acceptance </a:t>
                      </a:r>
                      <a:r>
                        <a:rPr kumimoji="0" lang="en-US" sz="1800" kern="1200" baseline="0" dirty="0" smtClean="0">
                          <a:solidFill>
                            <a:schemeClr val="dk1"/>
                          </a:solidFill>
                          <a:latin typeface="+mn-lt"/>
                          <a:ea typeface="+mn-ea"/>
                          <a:cs typeface="+mn-cs"/>
                        </a:rPr>
                        <a:t>	. 	</a:t>
                      </a:r>
                      <a:endParaRPr lang="en-US" dirty="0"/>
                    </a:p>
                  </a:txBody>
                  <a:tcPr/>
                </a:tc>
                <a:tc>
                  <a:txBody>
                    <a:bodyPr/>
                    <a:lstStyle/>
                    <a:p>
                      <a:r>
                        <a:rPr kumimoji="0" lang="en-US" sz="1800" b="1" kern="1200" baseline="0" dirty="0" smtClean="0">
                          <a:solidFill>
                            <a:srgbClr val="C00000"/>
                          </a:solidFill>
                          <a:latin typeface="+mn-lt"/>
                          <a:ea typeface="+mn-ea"/>
                          <a:cs typeface="+mn-cs"/>
                        </a:rPr>
                        <a:t>Limits for assay acceptance should be pre-defined and preferably based on logical criteria such as those of </a:t>
                      </a:r>
                      <a:r>
                        <a:rPr kumimoji="0" lang="en-US" sz="1800" b="1" kern="1200" baseline="0" dirty="0" err="1" smtClean="0">
                          <a:solidFill>
                            <a:srgbClr val="C00000"/>
                          </a:solidFill>
                          <a:latin typeface="+mn-lt"/>
                          <a:ea typeface="+mn-ea"/>
                          <a:cs typeface="+mn-cs"/>
                        </a:rPr>
                        <a:t>Westgard</a:t>
                      </a:r>
                      <a:endParaRPr lang="en-US"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rgbClr val="C00000"/>
                          </a:solidFill>
                          <a:latin typeface="+mn-lt"/>
                          <a:ea typeface="+mn-ea"/>
                          <a:cs typeface="+mn-cs"/>
                        </a:rPr>
                        <a:t>IQC data should be recorded, inspected and acted upon (if necessary) prior to release of any clinical results for the run</a:t>
                      </a:r>
                      <a:r>
                        <a:rPr kumimoji="0" lang="en-US" sz="2000" kern="1200" baseline="0" dirty="0" smtClean="0">
                          <a:solidFill>
                            <a:schemeClr val="dk1"/>
                          </a:solidFill>
                          <a:latin typeface="+mn-lt"/>
                          <a:ea typeface="+mn-ea"/>
                          <a:cs typeface="+mn-cs"/>
                        </a:rPr>
                        <a:t>. 	</a:t>
                      </a:r>
                    </a:p>
                    <a:p>
                      <a:endParaRPr lang="en-US" sz="2000" dirty="0" smtClean="0"/>
                    </a:p>
                    <a:p>
                      <a:endParaRPr lang="en-US" sz="2000" dirty="0"/>
                    </a:p>
                  </a:txBody>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32"/>
          </a:xfrm>
          <a:solidFill>
            <a:schemeClr val="accent5">
              <a:lumMod val="20000"/>
              <a:lumOff val="80000"/>
            </a:schemeClr>
          </a:solidFill>
        </p:spPr>
        <p:txBody>
          <a:bodyPr/>
          <a:lstStyle/>
          <a:p>
            <a:pPr algn="ctr"/>
            <a:r>
              <a:rPr lang="en-US" sz="2400" b="1" dirty="0" smtClean="0">
                <a:solidFill>
                  <a:srgbClr val="C00000"/>
                </a:solidFill>
              </a:rPr>
              <a:t>NACB recommendations: Quality requirements for Assay Validation, Internal Quality Control and Proficiency Testing </a:t>
            </a:r>
            <a:endParaRPr lang="en-US" sz="2400" dirty="0">
              <a:solidFill>
                <a:srgbClr val="FF0000"/>
              </a:solidFill>
            </a:endParaRPr>
          </a:p>
        </p:txBody>
      </p:sp>
      <p:graphicFrame>
        <p:nvGraphicFramePr>
          <p:cNvPr id="4" name="Content Placeholder 3"/>
          <p:cNvGraphicFramePr>
            <a:graphicFrameLocks noGrp="1"/>
          </p:cNvGraphicFramePr>
          <p:nvPr>
            <p:ph idx="1"/>
          </p:nvPr>
        </p:nvGraphicFramePr>
        <p:xfrm>
          <a:off x="0" y="928668"/>
          <a:ext cx="9144000" cy="5941190"/>
        </p:xfrm>
        <a:graphic>
          <a:graphicData uri="http://schemas.openxmlformats.org/drawingml/2006/table">
            <a:tbl>
              <a:tblPr firstRow="1" bandRow="1">
                <a:tableStyleId>{5C22544A-7EE6-4342-B048-85BDC9FD1C3A}</a:tableStyleId>
              </a:tblPr>
              <a:tblGrid>
                <a:gridCol w="1571604"/>
                <a:gridCol w="3643338"/>
                <a:gridCol w="3929058"/>
              </a:tblGrid>
              <a:tr h="533649">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73511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rgbClr val="C00000"/>
                          </a:solidFill>
                          <a:latin typeface="+mn-lt"/>
                          <a:ea typeface="+mn-ea"/>
                          <a:cs typeface="+mn-cs"/>
                        </a:rPr>
                        <a:t>Internal Quality Control</a:t>
                      </a:r>
                      <a:endParaRPr lang="en-US" dirty="0"/>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17255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Appropriate number of IQC specimens.</a:t>
                      </a:r>
                      <a:endParaRPr lang="en-US"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7030A0"/>
                          </a:solidFill>
                          <a:latin typeface="+mn-lt"/>
                          <a:ea typeface="+mn-ea"/>
                          <a:cs typeface="+mn-cs"/>
                        </a:rPr>
                        <a:t>The number of IQC specimens included per run should allow identification of an unacceptable run with a given probability acceptable for the clinical application</a:t>
                      </a:r>
                      <a:r>
                        <a:rPr kumimoji="0" lang="en-US" sz="1600" b="1" kern="1200" baseline="0" dirty="0" smtClean="0">
                          <a:solidFill>
                            <a:srgbClr val="FF0000"/>
                          </a:solidFill>
                          <a:latin typeface="+mn-lt"/>
                          <a:ea typeface="+mn-ea"/>
                          <a:cs typeface="+mn-cs"/>
                        </a:rPr>
                        <a:t>.</a:t>
                      </a:r>
                      <a:endParaRPr lang="en-US" sz="2000" b="1" dirty="0">
                        <a:solidFill>
                          <a:srgbClr val="FF0000"/>
                        </a:solidFill>
                      </a:endParaRPr>
                    </a:p>
                  </a:txBody>
                  <a:tcPr/>
                </a:tc>
                <a:tc>
                  <a:txBody>
                    <a:bodyPr/>
                    <a:lstStyle/>
                    <a:p>
                      <a:endParaRPr lang="en-US" sz="2000" b="1" dirty="0">
                        <a:solidFill>
                          <a:srgbClr val="FF0000"/>
                        </a:solidFill>
                      </a:endParaRPr>
                    </a:p>
                  </a:txBody>
                  <a:tcPr/>
                </a:tc>
              </a:tr>
              <a:tr h="29350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Specimens closely resembling authentic patient sera </a:t>
                      </a:r>
                      <a:r>
                        <a:rPr kumimoji="0" lang="en-US" sz="1800" kern="1200" baseline="0" dirty="0" smtClean="0">
                          <a:solidFill>
                            <a:schemeClr val="dk1"/>
                          </a:solidFill>
                          <a:latin typeface="+mn-lt"/>
                          <a:ea typeface="+mn-ea"/>
                          <a:cs typeface="+mn-cs"/>
                        </a:rPr>
                        <a:t>	. 	</a:t>
                      </a:r>
                      <a:endParaRPr lang="en-US" dirty="0"/>
                    </a:p>
                  </a:txBody>
                  <a:tcPr/>
                </a:tc>
                <a:tc>
                  <a:txBody>
                    <a:bodyPr/>
                    <a:lstStyle/>
                    <a:p>
                      <a:pPr algn="l"/>
                      <a:r>
                        <a:rPr kumimoji="0" lang="en-US" sz="1800" b="1" kern="1200" baseline="0" dirty="0" smtClean="0">
                          <a:solidFill>
                            <a:srgbClr val="FF0000"/>
                          </a:solidFill>
                          <a:latin typeface="+mn-lt"/>
                          <a:ea typeface="+mn-ea"/>
                          <a:cs typeface="+mn-cs"/>
                        </a:rPr>
                        <a:t>At least one authentic serum matrix control from an independent source should be included in addition to any QC materials provided by the method manufacturer</a:t>
                      </a:r>
                      <a:endParaRPr lang="en-US" b="1"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rgbClr val="FF0000"/>
                          </a:solidFill>
                          <a:latin typeface="+mn-lt"/>
                          <a:ea typeface="+mn-ea"/>
                          <a:cs typeface="+mn-cs"/>
                        </a:rPr>
                        <a:t>Kit controls may provide an overly optimistic impression of performance, particularly if they are prepared by adding standard to an artificial matrix.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000" b="1" dirty="0" smtClean="0">
                        <a:solidFill>
                          <a:srgbClr val="FF0000"/>
                        </a:solidFill>
                      </a:endParaRPr>
                    </a:p>
                    <a:p>
                      <a:endParaRPr lang="en-US" sz="2000" b="1" dirty="0">
                        <a:solidFill>
                          <a:srgbClr val="FF0000"/>
                        </a:solidFill>
                      </a:endParaRPr>
                    </a:p>
                  </a:txBody>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32"/>
          </a:xfrm>
          <a:solidFill>
            <a:schemeClr val="accent5">
              <a:lumMod val="20000"/>
              <a:lumOff val="80000"/>
            </a:schemeClr>
          </a:solidFill>
        </p:spPr>
        <p:txBody>
          <a:bodyPr/>
          <a:lstStyle/>
          <a:p>
            <a:pPr algn="ctr"/>
            <a:r>
              <a:rPr lang="en-US" sz="2400" b="1" dirty="0" smtClean="0">
                <a:solidFill>
                  <a:srgbClr val="C00000"/>
                </a:solidFill>
              </a:rPr>
              <a:t>NACB recommendations: Quality requirements for Assay Validation, Internal Quality Control and Proficiency Testing </a:t>
            </a:r>
            <a:endParaRPr lang="en-US" sz="2400" dirty="0">
              <a:solidFill>
                <a:srgbClr val="FF0000"/>
              </a:solidFill>
            </a:endParaRPr>
          </a:p>
        </p:txBody>
      </p:sp>
      <p:graphicFrame>
        <p:nvGraphicFramePr>
          <p:cNvPr id="4" name="Content Placeholder 3"/>
          <p:cNvGraphicFramePr>
            <a:graphicFrameLocks noGrp="1"/>
          </p:cNvGraphicFramePr>
          <p:nvPr>
            <p:ph idx="1"/>
          </p:nvPr>
        </p:nvGraphicFramePr>
        <p:xfrm>
          <a:off x="0" y="928668"/>
          <a:ext cx="9144000" cy="5929332"/>
        </p:xfrm>
        <a:graphic>
          <a:graphicData uri="http://schemas.openxmlformats.org/drawingml/2006/table">
            <a:tbl>
              <a:tblPr firstRow="1" bandRow="1">
                <a:tableStyleId>{5C22544A-7EE6-4342-B048-85BDC9FD1C3A}</a:tableStyleId>
              </a:tblPr>
              <a:tblGrid>
                <a:gridCol w="1571604"/>
                <a:gridCol w="3643338"/>
                <a:gridCol w="3929058"/>
              </a:tblGrid>
              <a:tr h="771112">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10622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rgbClr val="C00000"/>
                          </a:solidFill>
                          <a:latin typeface="+mn-lt"/>
                          <a:ea typeface="+mn-ea"/>
                          <a:cs typeface="+mn-cs"/>
                        </a:rPr>
                        <a:t>Internal Quality Control</a:t>
                      </a:r>
                      <a:endParaRPr lang="en-US" dirty="0"/>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40959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b="1" kern="1200" baseline="0" dirty="0" smtClean="0">
                          <a:solidFill>
                            <a:srgbClr val="C00000"/>
                          </a:solidFill>
                          <a:latin typeface="+mn-lt"/>
                          <a:ea typeface="+mn-ea"/>
                          <a:cs typeface="+mn-cs"/>
                        </a:rPr>
                        <a:t>IQC specimens of concentration appropriate to the clinical application. </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1" kern="1200" baseline="0" dirty="0" smtClean="0">
                          <a:solidFill>
                            <a:srgbClr val="FF0000"/>
                          </a:solidFill>
                          <a:latin typeface="+mn-lt"/>
                          <a:ea typeface="+mn-ea"/>
                          <a:cs typeface="+mn-cs"/>
                        </a:rPr>
                        <a:t>Negative and low positive controls should be included for all tumor markers</a:t>
                      </a:r>
                      <a:r>
                        <a:rPr kumimoji="0" lang="en-US" sz="2000" b="1" kern="1200" baseline="0" dirty="0" smtClean="0">
                          <a:solidFill>
                            <a:srgbClr val="FF0000"/>
                          </a:solidFill>
                          <a:latin typeface="+mn-lt"/>
                          <a:ea typeface="+mn-ea"/>
                          <a:cs typeface="+mn-cs"/>
                        </a:rPr>
                        <a:t>. The broad concentration range should also be covered and IQC specimens should ideally include a high control to assess the accuracy of dilution</a:t>
                      </a:r>
                      <a:r>
                        <a:rPr kumimoji="0" lang="en-US" sz="2000" kern="1200" baseline="0" dirty="0" smtClean="0">
                          <a:solidFill>
                            <a:schemeClr val="dk1"/>
                          </a:solidFill>
                          <a:latin typeface="+mn-lt"/>
                          <a:ea typeface="+mn-ea"/>
                          <a:cs typeface="+mn-cs"/>
                        </a:rPr>
                        <a:t>. </a:t>
                      </a:r>
                      <a:endParaRPr lang="en-US" sz="2000" b="1" dirty="0">
                        <a:solidFill>
                          <a:srgbClr val="FF0000"/>
                        </a:solidFill>
                      </a:endParaRPr>
                    </a:p>
                  </a:txBody>
                  <a:tcPr/>
                </a:tc>
                <a:tc>
                  <a:txBody>
                    <a:bodyPr/>
                    <a:lstStyle/>
                    <a:p>
                      <a:r>
                        <a:rPr kumimoji="0" lang="en-US" sz="2000" b="1" kern="1200" baseline="0" dirty="0" smtClean="0">
                          <a:solidFill>
                            <a:srgbClr val="FF0000"/>
                          </a:solidFill>
                          <a:latin typeface="+mn-lt"/>
                          <a:ea typeface="+mn-ea"/>
                          <a:cs typeface="+mn-cs"/>
                        </a:rPr>
                        <a:t>Where clinical decision points are commonly employed (e.g. PSA, 4 </a:t>
                      </a:r>
                      <a:r>
                        <a:rPr kumimoji="0" lang="en-US" sz="2000" b="1" kern="1200" baseline="0" dirty="0" err="1" smtClean="0">
                          <a:solidFill>
                            <a:srgbClr val="FF0000"/>
                          </a:solidFill>
                          <a:latin typeface="+mn-lt"/>
                          <a:ea typeface="+mn-ea"/>
                          <a:cs typeface="+mn-cs"/>
                        </a:rPr>
                        <a:t>μg</a:t>
                      </a:r>
                      <a:r>
                        <a:rPr kumimoji="0" lang="en-US" sz="2000" b="1" kern="1200" baseline="0" dirty="0" smtClean="0">
                          <a:solidFill>
                            <a:srgbClr val="FF0000"/>
                          </a:solidFill>
                          <a:latin typeface="+mn-lt"/>
                          <a:ea typeface="+mn-ea"/>
                          <a:cs typeface="+mn-cs"/>
                        </a:rPr>
                        <a:t>/L; AFP, 5-8 </a:t>
                      </a:r>
                      <a:r>
                        <a:rPr kumimoji="0" lang="en-US" sz="2000" b="1" kern="1200" baseline="0" dirty="0" err="1" smtClean="0">
                          <a:solidFill>
                            <a:srgbClr val="FF0000"/>
                          </a:solidFill>
                          <a:latin typeface="+mn-lt"/>
                          <a:ea typeface="+mn-ea"/>
                          <a:cs typeface="+mn-cs"/>
                        </a:rPr>
                        <a:t>kU</a:t>
                      </a:r>
                      <a:r>
                        <a:rPr kumimoji="0" lang="en-US" sz="2000" b="1" kern="1200" baseline="0" dirty="0" smtClean="0">
                          <a:solidFill>
                            <a:srgbClr val="FF0000"/>
                          </a:solidFill>
                          <a:latin typeface="+mn-lt"/>
                          <a:ea typeface="+mn-ea"/>
                          <a:cs typeface="+mn-cs"/>
                        </a:rPr>
                        <a:t>/L; </a:t>
                      </a:r>
                      <a:r>
                        <a:rPr kumimoji="0" lang="en-US" sz="2000" b="1" kern="1200" baseline="0" dirty="0" err="1" smtClean="0">
                          <a:solidFill>
                            <a:srgbClr val="FF0000"/>
                          </a:solidFill>
                          <a:latin typeface="+mn-lt"/>
                          <a:ea typeface="+mn-ea"/>
                          <a:cs typeface="+mn-cs"/>
                        </a:rPr>
                        <a:t>hCG</a:t>
                      </a:r>
                      <a:r>
                        <a:rPr kumimoji="0" lang="en-US" sz="2000" b="1" kern="1200" baseline="0" dirty="0" smtClean="0">
                          <a:solidFill>
                            <a:srgbClr val="FF0000"/>
                          </a:solidFill>
                          <a:latin typeface="+mn-lt"/>
                          <a:ea typeface="+mn-ea"/>
                          <a:cs typeface="+mn-cs"/>
                        </a:rPr>
                        <a:t>, 5 U/L), IQC specimens of these concentrations should be included. </a:t>
                      </a:r>
                      <a:r>
                        <a:rPr kumimoji="0" lang="en-US" sz="2000" kern="1200" baseline="0" dirty="0" smtClean="0">
                          <a:solidFill>
                            <a:schemeClr val="dk1"/>
                          </a:solidFill>
                          <a:latin typeface="+mn-lt"/>
                          <a:ea typeface="+mn-ea"/>
                          <a:cs typeface="+mn-cs"/>
                        </a:rPr>
                        <a:t>	</a:t>
                      </a:r>
                      <a:endParaRPr lang="en-US" sz="2000" b="1" dirty="0">
                        <a:solidFill>
                          <a:srgbClr val="FF0000"/>
                        </a:solidFill>
                      </a:endParaRPr>
                    </a:p>
                  </a:txBody>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32"/>
          </a:xfrm>
          <a:solidFill>
            <a:schemeClr val="accent5">
              <a:lumMod val="20000"/>
              <a:lumOff val="80000"/>
            </a:schemeClr>
          </a:solidFill>
        </p:spPr>
        <p:txBody>
          <a:bodyPr/>
          <a:lstStyle/>
          <a:p>
            <a:pPr algn="ctr"/>
            <a:r>
              <a:rPr lang="en-US" sz="2400" b="1" dirty="0" smtClean="0">
                <a:solidFill>
                  <a:srgbClr val="C00000"/>
                </a:solidFill>
              </a:rPr>
              <a:t>NACB recommendations: Quality requirements for Assay Validation, Internal Quality Control and Proficiency Testing </a:t>
            </a:r>
            <a:endParaRPr lang="en-US" sz="2400" dirty="0">
              <a:solidFill>
                <a:srgbClr val="FF0000"/>
              </a:solidFill>
            </a:endParaRPr>
          </a:p>
        </p:txBody>
      </p:sp>
      <p:graphicFrame>
        <p:nvGraphicFramePr>
          <p:cNvPr id="4" name="Content Placeholder 3"/>
          <p:cNvGraphicFramePr>
            <a:graphicFrameLocks noGrp="1"/>
          </p:cNvGraphicFramePr>
          <p:nvPr>
            <p:ph idx="1"/>
          </p:nvPr>
        </p:nvGraphicFramePr>
        <p:xfrm>
          <a:off x="0" y="928668"/>
          <a:ext cx="9144000" cy="6699597"/>
        </p:xfrm>
        <a:graphic>
          <a:graphicData uri="http://schemas.openxmlformats.org/drawingml/2006/table">
            <a:tbl>
              <a:tblPr firstRow="1" bandRow="1">
                <a:tableStyleId>{5C22544A-7EE6-4342-B048-85BDC9FD1C3A}</a:tableStyleId>
              </a:tblPr>
              <a:tblGrid>
                <a:gridCol w="1571604"/>
                <a:gridCol w="3643338"/>
                <a:gridCol w="3929058"/>
              </a:tblGrid>
              <a:tr h="533649">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609361">
                <a:tc>
                  <a:txBody>
                    <a:bodyPr/>
                    <a:lstStyle/>
                    <a:p>
                      <a:r>
                        <a:rPr kumimoji="0" lang="en-US" sz="2000" b="1" kern="1200" baseline="0" dirty="0" smtClean="0">
                          <a:solidFill>
                            <a:srgbClr val="FF0000"/>
                          </a:solidFill>
                          <a:latin typeface="+mn-lt"/>
                          <a:ea typeface="+mn-ea"/>
                          <a:cs typeface="+mn-cs"/>
                        </a:rPr>
                        <a:t>Proficiency Testing </a:t>
                      </a:r>
                      <a:endParaRPr lang="en-US" sz="2000" b="1" dirty="0">
                        <a:solidFill>
                          <a:srgbClr val="FF0000"/>
                        </a:solidFill>
                      </a:endParaRPr>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17255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b="1" kern="1200" baseline="0" dirty="0" smtClean="0">
                          <a:solidFill>
                            <a:srgbClr val="C00000"/>
                          </a:solidFill>
                          <a:latin typeface="+mn-lt"/>
                          <a:ea typeface="+mn-ea"/>
                          <a:cs typeface="+mn-cs"/>
                        </a:rPr>
                        <a:t>PT specimens of appropriate </a:t>
                      </a:r>
                      <a:r>
                        <a:rPr kumimoji="0" lang="en-US" sz="1600" b="1" kern="1200" baseline="0" dirty="0" err="1" smtClean="0">
                          <a:solidFill>
                            <a:srgbClr val="C00000"/>
                          </a:solidFill>
                          <a:latin typeface="+mn-lt"/>
                          <a:ea typeface="+mn-ea"/>
                          <a:cs typeface="+mn-cs"/>
                        </a:rPr>
                        <a:t>analyte</a:t>
                      </a:r>
                      <a:r>
                        <a:rPr kumimoji="0" lang="en-US" sz="1600" b="1" kern="1200" baseline="0" dirty="0" smtClean="0">
                          <a:solidFill>
                            <a:srgbClr val="C00000"/>
                          </a:solidFill>
                          <a:latin typeface="+mn-lt"/>
                          <a:ea typeface="+mn-ea"/>
                          <a:cs typeface="+mn-cs"/>
                        </a:rPr>
                        <a:t> concentration </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rgbClr val="C00000"/>
                          </a:solidFill>
                          <a:latin typeface="+mn-lt"/>
                          <a:ea typeface="+mn-ea"/>
                          <a:cs typeface="+mn-cs"/>
                        </a:rPr>
                        <a:t>	Concentrations should assess performance over the working range</a:t>
                      </a:r>
                      <a:endParaRPr lang="en-US" sz="2000" b="1" dirty="0">
                        <a:solidFill>
                          <a:srgbClr val="C00000"/>
                        </a:solidFill>
                      </a:endParaRPr>
                    </a:p>
                  </a:txBody>
                  <a:tcPr/>
                </a:tc>
                <a:tc>
                  <a:txBody>
                    <a:bodyPr/>
                    <a:lstStyle/>
                    <a:p>
                      <a:pPr algn="l"/>
                      <a:r>
                        <a:rPr kumimoji="0" lang="en-US" sz="2000" b="1" kern="1200" baseline="0" dirty="0" smtClean="0">
                          <a:solidFill>
                            <a:srgbClr val="C00000"/>
                          </a:solidFill>
                          <a:latin typeface="+mn-lt"/>
                          <a:ea typeface="+mn-ea"/>
                          <a:cs typeface="+mn-cs"/>
                        </a:rPr>
                        <a:t>Distribution of occasional specimens of high concentration to check linearity on dilution and of specimens containing </a:t>
                      </a:r>
                      <a:r>
                        <a:rPr kumimoji="0" lang="en-US" sz="2000" b="1" kern="1200" baseline="0" dirty="0" err="1" smtClean="0">
                          <a:solidFill>
                            <a:srgbClr val="C00000"/>
                          </a:solidFill>
                          <a:latin typeface="+mn-lt"/>
                          <a:ea typeface="+mn-ea"/>
                          <a:cs typeface="+mn-cs"/>
                        </a:rPr>
                        <a:t>analyte</a:t>
                      </a:r>
                      <a:r>
                        <a:rPr kumimoji="0" lang="en-US" sz="2000" b="1" kern="1200" baseline="0" dirty="0" smtClean="0">
                          <a:solidFill>
                            <a:srgbClr val="C00000"/>
                          </a:solidFill>
                          <a:latin typeface="+mn-lt"/>
                          <a:ea typeface="+mn-ea"/>
                          <a:cs typeface="+mn-cs"/>
                        </a:rPr>
                        <a:t>-free serum to check baseline security for certain </a:t>
                      </a:r>
                      <a:r>
                        <a:rPr kumimoji="0" lang="en-US" sz="2000" b="1" kern="1200" baseline="0" dirty="0" err="1" smtClean="0">
                          <a:solidFill>
                            <a:srgbClr val="C00000"/>
                          </a:solidFill>
                          <a:latin typeface="+mn-lt"/>
                          <a:ea typeface="+mn-ea"/>
                          <a:cs typeface="+mn-cs"/>
                        </a:rPr>
                        <a:t>analytes</a:t>
                      </a:r>
                      <a:r>
                        <a:rPr kumimoji="0" lang="en-US" sz="2000" b="1" kern="1200" baseline="0" dirty="0" smtClean="0">
                          <a:solidFill>
                            <a:srgbClr val="C00000"/>
                          </a:solidFill>
                          <a:latin typeface="+mn-lt"/>
                          <a:ea typeface="+mn-ea"/>
                          <a:cs typeface="+mn-cs"/>
                        </a:rPr>
                        <a:t> (e.g. AFP, </a:t>
                      </a:r>
                      <a:r>
                        <a:rPr kumimoji="0" lang="en-US" sz="2000" b="1" kern="1200" baseline="0" dirty="0" err="1" smtClean="0">
                          <a:solidFill>
                            <a:srgbClr val="C00000"/>
                          </a:solidFill>
                          <a:latin typeface="+mn-lt"/>
                          <a:ea typeface="+mn-ea"/>
                          <a:cs typeface="+mn-cs"/>
                        </a:rPr>
                        <a:t>hCG</a:t>
                      </a:r>
                      <a:r>
                        <a:rPr kumimoji="0" lang="en-US" sz="2000" b="1" kern="1200" baseline="0" dirty="0" smtClean="0">
                          <a:solidFill>
                            <a:srgbClr val="C00000"/>
                          </a:solidFill>
                          <a:latin typeface="+mn-lt"/>
                          <a:ea typeface="+mn-ea"/>
                          <a:cs typeface="+mn-cs"/>
                        </a:rPr>
                        <a:t>) is desirable. </a:t>
                      </a:r>
                      <a:r>
                        <a:rPr kumimoji="0" lang="en-US" sz="2000" kern="1200" baseline="0" dirty="0" smtClean="0">
                          <a:solidFill>
                            <a:schemeClr val="dk1"/>
                          </a:solidFill>
                          <a:latin typeface="+mn-lt"/>
                          <a:ea typeface="+mn-ea"/>
                          <a:cs typeface="+mn-cs"/>
                        </a:rPr>
                        <a:t>	</a:t>
                      </a:r>
                      <a:endParaRPr lang="en-US" sz="2000" b="1" dirty="0">
                        <a:solidFill>
                          <a:srgbClr val="FF0000"/>
                        </a:solidFill>
                      </a:endParaRPr>
                    </a:p>
                  </a:txBody>
                  <a:tcPr/>
                </a:tc>
              </a:tr>
              <a:tr h="29350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PT specimens closely resembling authentic patient sera </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l"/>
                      <a:r>
                        <a:rPr kumimoji="0" lang="en-US" sz="1800" b="1" kern="1200" baseline="0" dirty="0" smtClean="0">
                          <a:solidFill>
                            <a:srgbClr val="C00000"/>
                          </a:solidFill>
                          <a:latin typeface="+mn-lt"/>
                          <a:ea typeface="+mn-ea"/>
                          <a:cs typeface="+mn-cs"/>
                        </a:rPr>
                        <a:t>PT specimens should ideally be prepared from authentic patient sera, which for tumor markers may require dilution of high concentration patient sera into a normal serum base pool</a:t>
                      </a:r>
                      <a:r>
                        <a:rPr kumimoji="0" lang="en-US" sz="1800" kern="1200" baseline="0" dirty="0" smtClean="0">
                          <a:solidFill>
                            <a:schemeClr val="dk1"/>
                          </a:solidFill>
                          <a:latin typeface="+mn-lt"/>
                          <a:ea typeface="+mn-ea"/>
                          <a:cs typeface="+mn-cs"/>
                        </a:rPr>
                        <a:t>. </a:t>
                      </a:r>
                      <a:endParaRPr lang="en-US" b="1" dirty="0">
                        <a:solidFill>
                          <a:srgbClr val="FF0000"/>
                        </a:solidFill>
                      </a:endParaRPr>
                    </a:p>
                  </a:txBody>
                  <a:tcPr/>
                </a:tc>
                <a:tc>
                  <a:txBody>
                    <a:bodyPr/>
                    <a:lstStyle/>
                    <a:p>
                      <a:pPr algn="l"/>
                      <a:r>
                        <a:rPr kumimoji="0" lang="en-US" sz="2000" kern="1200" baseline="0" dirty="0" smtClean="0">
                          <a:solidFill>
                            <a:schemeClr val="dk1"/>
                          </a:solidFill>
                          <a:latin typeface="+mn-lt"/>
                          <a:ea typeface="+mn-ea"/>
                          <a:cs typeface="+mn-cs"/>
                        </a:rPr>
                        <a:t>PT specimens prepared by spiking purified </a:t>
                      </a:r>
                      <a:r>
                        <a:rPr kumimoji="0" lang="en-US" sz="2000" kern="1200" baseline="0" dirty="0" err="1" smtClean="0">
                          <a:solidFill>
                            <a:schemeClr val="dk1"/>
                          </a:solidFill>
                          <a:latin typeface="+mn-lt"/>
                          <a:ea typeface="+mn-ea"/>
                          <a:cs typeface="+mn-cs"/>
                        </a:rPr>
                        <a:t>analyte</a:t>
                      </a:r>
                      <a:r>
                        <a:rPr kumimoji="0" lang="en-US" sz="2000" kern="1200" baseline="0" dirty="0" smtClean="0">
                          <a:solidFill>
                            <a:schemeClr val="dk1"/>
                          </a:solidFill>
                          <a:latin typeface="+mn-lt"/>
                          <a:ea typeface="+mn-ea"/>
                          <a:cs typeface="+mn-cs"/>
                        </a:rPr>
                        <a:t> into serum base pools provide an overly optimistic impression of between-method performance (e.g. for CEA, mean CVs of 14% </a:t>
                      </a:r>
                      <a:r>
                        <a:rPr kumimoji="0" lang="en-US" sz="2000" kern="1200" baseline="0" dirty="0" err="1" smtClean="0">
                          <a:solidFill>
                            <a:schemeClr val="dk1"/>
                          </a:solidFill>
                          <a:latin typeface="+mn-lt"/>
                          <a:ea typeface="+mn-ea"/>
                          <a:cs typeface="+mn-cs"/>
                        </a:rPr>
                        <a:t>cf</a:t>
                      </a:r>
                      <a:r>
                        <a:rPr kumimoji="0" lang="en-US" sz="2000" kern="1200" baseline="0" dirty="0" smtClean="0">
                          <a:solidFill>
                            <a:schemeClr val="dk1"/>
                          </a:solidFill>
                          <a:latin typeface="+mn-lt"/>
                          <a:ea typeface="+mn-ea"/>
                          <a:cs typeface="+mn-cs"/>
                        </a:rPr>
                        <a:t> 20% for pools containing patient sera) 	</a:t>
                      </a:r>
                      <a:endParaRPr lang="en-US" sz="2000" b="1" dirty="0">
                        <a:solidFill>
                          <a:srgbClr val="FF0000"/>
                        </a:solidFill>
                      </a:endParaRPr>
                    </a:p>
                  </a:txBody>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32"/>
          </a:xfrm>
          <a:solidFill>
            <a:schemeClr val="accent5">
              <a:lumMod val="20000"/>
              <a:lumOff val="80000"/>
            </a:schemeClr>
          </a:solidFill>
        </p:spPr>
        <p:txBody>
          <a:bodyPr/>
          <a:lstStyle/>
          <a:p>
            <a:pPr algn="ctr"/>
            <a:r>
              <a:rPr lang="en-US" sz="2400" b="1" dirty="0" smtClean="0">
                <a:solidFill>
                  <a:srgbClr val="C00000"/>
                </a:solidFill>
              </a:rPr>
              <a:t>NACB recommendations: Quality requirements for Assay Validation, Internal Quality Control and Proficiency Testing </a:t>
            </a:r>
            <a:endParaRPr lang="en-US" sz="2400" dirty="0">
              <a:solidFill>
                <a:srgbClr val="FF0000"/>
              </a:solidFill>
            </a:endParaRPr>
          </a:p>
        </p:txBody>
      </p:sp>
      <p:graphicFrame>
        <p:nvGraphicFramePr>
          <p:cNvPr id="4" name="Content Placeholder 3"/>
          <p:cNvGraphicFramePr>
            <a:graphicFrameLocks noGrp="1"/>
          </p:cNvGraphicFramePr>
          <p:nvPr>
            <p:ph idx="1"/>
          </p:nvPr>
        </p:nvGraphicFramePr>
        <p:xfrm>
          <a:off x="0" y="928668"/>
          <a:ext cx="9144000" cy="5834299"/>
        </p:xfrm>
        <a:graphic>
          <a:graphicData uri="http://schemas.openxmlformats.org/drawingml/2006/table">
            <a:tbl>
              <a:tblPr firstRow="1" bandRow="1">
                <a:tableStyleId>{5C22544A-7EE6-4342-B048-85BDC9FD1C3A}</a:tableStyleId>
              </a:tblPr>
              <a:tblGrid>
                <a:gridCol w="1571604"/>
                <a:gridCol w="3643338"/>
                <a:gridCol w="3929058"/>
              </a:tblGrid>
              <a:tr h="533649">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5379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FF0000"/>
                          </a:solidFill>
                          <a:latin typeface="+mn-lt"/>
                          <a:ea typeface="+mn-ea"/>
                          <a:cs typeface="+mn-cs"/>
                        </a:rPr>
                        <a:t>Proficiency Testing</a:t>
                      </a:r>
                      <a:endParaRPr lang="en-US" dirty="0"/>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17255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PT specimens that are stable in transit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Evidence of the stability of PT specimens in transit should be available. </a:t>
                      </a:r>
                      <a:endParaRPr lang="en-US" sz="2000" b="1" dirty="0">
                        <a:solidFill>
                          <a:srgbClr val="FF0000"/>
                        </a:solidFill>
                      </a:endParaRPr>
                    </a:p>
                  </a:txBody>
                  <a:tcPr/>
                </a:tc>
                <a:tc>
                  <a:txBody>
                    <a:bodyPr/>
                    <a:lstStyle/>
                    <a:p>
                      <a:pPr algn="l"/>
                      <a:r>
                        <a:rPr kumimoji="0" lang="en-US" sz="2000" kern="1200" baseline="0" dirty="0" smtClean="0">
                          <a:solidFill>
                            <a:schemeClr val="dk1"/>
                          </a:solidFill>
                          <a:latin typeface="+mn-lt"/>
                          <a:ea typeface="+mn-ea"/>
                          <a:cs typeface="+mn-cs"/>
                        </a:rPr>
                        <a:t>Stability in hot climates is particularly relevant for </a:t>
                      </a:r>
                      <a:r>
                        <a:rPr kumimoji="0" lang="en-US" sz="2000" kern="1200" baseline="0" dirty="0" err="1" smtClean="0">
                          <a:solidFill>
                            <a:schemeClr val="dk1"/>
                          </a:solidFill>
                          <a:latin typeface="+mn-lt"/>
                          <a:ea typeface="+mn-ea"/>
                          <a:cs typeface="+mn-cs"/>
                        </a:rPr>
                        <a:t>hCG</a:t>
                      </a:r>
                      <a:r>
                        <a:rPr kumimoji="0" lang="en-US" sz="2000" kern="1200" baseline="0" dirty="0" smtClean="0">
                          <a:solidFill>
                            <a:schemeClr val="dk1"/>
                          </a:solidFill>
                          <a:latin typeface="+mn-lt"/>
                          <a:ea typeface="+mn-ea"/>
                          <a:cs typeface="+mn-cs"/>
                        </a:rPr>
                        <a:t> and free PSA, but reliable data should be available for all tumor MARKER</a:t>
                      </a:r>
                      <a:endParaRPr lang="en-US" sz="2000" b="1" dirty="0">
                        <a:solidFill>
                          <a:srgbClr val="FF0000"/>
                        </a:solidFill>
                      </a:endParaRPr>
                    </a:p>
                  </a:txBody>
                  <a:tcPr/>
                </a:tc>
              </a:tr>
              <a:tr h="29350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Accurate and stable target values </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l"/>
                      <a:r>
                        <a:rPr kumimoji="0" lang="en-US" sz="1800" kern="1200" baseline="0" dirty="0" smtClean="0">
                          <a:solidFill>
                            <a:schemeClr val="dk1"/>
                          </a:solidFill>
                          <a:latin typeface="+mn-lt"/>
                          <a:ea typeface="+mn-ea"/>
                          <a:cs typeface="+mn-cs"/>
                        </a:rPr>
                        <a:t>The    </a:t>
                      </a:r>
                      <a:r>
                        <a:rPr kumimoji="0" lang="en-US" sz="1800" b="1" kern="1200" baseline="0" dirty="0" smtClean="0">
                          <a:solidFill>
                            <a:srgbClr val="C00000"/>
                          </a:solidFill>
                          <a:latin typeface="+mn-lt"/>
                          <a:ea typeface="+mn-ea"/>
                          <a:cs typeface="+mn-cs"/>
                        </a:rPr>
                        <a:t>validity of the target values (u </a:t>
                      </a:r>
                      <a:r>
                        <a:rPr kumimoji="0" lang="en-US" sz="1800" b="1" kern="1200" baseline="0" dirty="0" err="1" smtClean="0">
                          <a:solidFill>
                            <a:srgbClr val="C00000"/>
                          </a:solidFill>
                          <a:latin typeface="+mn-lt"/>
                          <a:ea typeface="+mn-ea"/>
                          <a:cs typeface="+mn-cs"/>
                        </a:rPr>
                        <a:t>sually</a:t>
                      </a:r>
                      <a:r>
                        <a:rPr kumimoji="0" lang="en-US" sz="1800" b="1" kern="1200" baseline="0" dirty="0" smtClean="0">
                          <a:solidFill>
                            <a:srgbClr val="C00000"/>
                          </a:solidFill>
                          <a:latin typeface="+mn-lt"/>
                          <a:ea typeface="+mn-ea"/>
                          <a:cs typeface="+mn-cs"/>
                        </a:rPr>
                        <a:t> consensus means) </a:t>
                      </a:r>
                      <a:r>
                        <a:rPr kumimoji="0" lang="en-US" sz="1800" kern="1200" baseline="0" dirty="0" smtClean="0">
                          <a:solidFill>
                            <a:schemeClr val="dk1"/>
                          </a:solidFill>
                          <a:latin typeface="+mn-lt"/>
                          <a:ea typeface="+mn-ea"/>
                          <a:cs typeface="+mn-cs"/>
                        </a:rPr>
                        <a:t>should be demonstrated by assessing their accuracy, stability and linearity on dilution. </a:t>
                      </a:r>
                      <a:endParaRPr lang="en-US" b="1" dirty="0">
                        <a:solidFill>
                          <a:srgbClr val="FF0000"/>
                        </a:solidFill>
                      </a:endParaRPr>
                    </a:p>
                  </a:txBody>
                  <a:tcPr/>
                </a:tc>
                <a:tc>
                  <a:txBody>
                    <a:bodyPr/>
                    <a:lstStyle/>
                    <a:p>
                      <a:pPr algn="l"/>
                      <a:r>
                        <a:rPr kumimoji="0" lang="en-US" sz="1600" b="1" kern="1200" baseline="0" dirty="0" smtClean="0">
                          <a:solidFill>
                            <a:srgbClr val="C00000"/>
                          </a:solidFill>
                          <a:latin typeface="+mn-lt"/>
                          <a:ea typeface="+mn-ea"/>
                          <a:cs typeface="+mn-cs"/>
                        </a:rPr>
                        <a:t>Accuracy should be assessed by recovery experiments with the relevant International Standard . stability by repeat distribution of the same pool and linearity by issue of different dilutions of the same sera in the same serum base pool. Issue of PT specimens containing the IS can also for some </a:t>
                      </a:r>
                      <a:r>
                        <a:rPr kumimoji="0" lang="en-US" sz="1600" b="1" kern="1200" baseline="0" dirty="0" err="1" smtClean="0">
                          <a:solidFill>
                            <a:srgbClr val="C00000"/>
                          </a:solidFill>
                          <a:latin typeface="+mn-lt"/>
                          <a:ea typeface="+mn-ea"/>
                          <a:cs typeface="+mn-cs"/>
                        </a:rPr>
                        <a:t>analytes</a:t>
                      </a:r>
                      <a:r>
                        <a:rPr kumimoji="0" lang="en-US" sz="1600" b="1" kern="1200" baseline="0" dirty="0" smtClean="0">
                          <a:solidFill>
                            <a:srgbClr val="C00000"/>
                          </a:solidFill>
                          <a:latin typeface="+mn-lt"/>
                          <a:ea typeface="+mn-ea"/>
                          <a:cs typeface="+mn-cs"/>
                        </a:rPr>
                        <a:t> elucidate the extent to which different methods </a:t>
                      </a:r>
                      <a:r>
                        <a:rPr kumimoji="0" lang="en-US" sz="1600" b="1" kern="1200" baseline="0" dirty="0" err="1" smtClean="0">
                          <a:solidFill>
                            <a:srgbClr val="C00000"/>
                          </a:solidFill>
                          <a:latin typeface="+mn-lt"/>
                          <a:ea typeface="+mn-ea"/>
                          <a:cs typeface="+mn-cs"/>
                        </a:rPr>
                        <a:t>recognise</a:t>
                      </a:r>
                      <a:r>
                        <a:rPr kumimoji="0" lang="en-US" sz="1600" b="1" kern="1200" baseline="0" dirty="0" smtClean="0">
                          <a:solidFill>
                            <a:srgbClr val="C00000"/>
                          </a:solidFill>
                          <a:latin typeface="+mn-lt"/>
                          <a:ea typeface="+mn-ea"/>
                          <a:cs typeface="+mn-cs"/>
                        </a:rPr>
                        <a:t> different </a:t>
                      </a:r>
                      <a:r>
                        <a:rPr kumimoji="0" lang="en-US" sz="1600" b="1" kern="1200" baseline="0" dirty="0" err="1" smtClean="0">
                          <a:solidFill>
                            <a:srgbClr val="C00000"/>
                          </a:solidFill>
                          <a:latin typeface="+mn-lt"/>
                          <a:ea typeface="+mn-ea"/>
                          <a:cs typeface="+mn-cs"/>
                        </a:rPr>
                        <a:t>isoforms</a:t>
                      </a:r>
                      <a:r>
                        <a:rPr kumimoji="0" lang="en-US" sz="1600" b="1" kern="1200" baseline="0" dirty="0" smtClean="0">
                          <a:solidFill>
                            <a:srgbClr val="C00000"/>
                          </a:solidFill>
                          <a:latin typeface="+mn-lt"/>
                          <a:ea typeface="+mn-ea"/>
                          <a:cs typeface="+mn-cs"/>
                        </a:rPr>
                        <a:t> (e.g. </a:t>
                      </a:r>
                      <a:r>
                        <a:rPr kumimoji="0" lang="en-US" sz="1600" b="1" kern="1200" baseline="0" dirty="0" err="1" smtClean="0">
                          <a:solidFill>
                            <a:srgbClr val="C00000"/>
                          </a:solidFill>
                          <a:latin typeface="+mn-lt"/>
                          <a:ea typeface="+mn-ea"/>
                          <a:cs typeface="+mn-cs"/>
                        </a:rPr>
                        <a:t>hCG</a:t>
                      </a:r>
                      <a:r>
                        <a:rPr kumimoji="0" lang="en-US" sz="1600" b="1" kern="1200" baseline="0" dirty="0" smtClean="0">
                          <a:solidFill>
                            <a:srgbClr val="C00000"/>
                          </a:solidFill>
                          <a:latin typeface="+mn-lt"/>
                          <a:ea typeface="+mn-ea"/>
                          <a:cs typeface="+mn-cs"/>
                        </a:rPr>
                        <a:t>, PSA). </a:t>
                      </a:r>
                      <a:endParaRPr lang="en-US" sz="1600" b="1" dirty="0">
                        <a:solidFill>
                          <a:srgbClr val="C00000"/>
                        </a:solidFill>
                      </a:endParaRPr>
                    </a:p>
                  </a:txBody>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14356"/>
          </a:xfrm>
          <a:solidFill>
            <a:schemeClr val="accent5">
              <a:lumMod val="20000"/>
              <a:lumOff val="80000"/>
            </a:schemeClr>
          </a:solidFill>
        </p:spPr>
        <p:txBody>
          <a:bodyPr/>
          <a:lstStyle/>
          <a:p>
            <a:pPr algn="ctr"/>
            <a:r>
              <a:rPr lang="en-US" sz="2000" b="1" dirty="0" smtClean="0">
                <a:solidFill>
                  <a:srgbClr val="C00000"/>
                </a:solidFill>
              </a:rPr>
              <a:t>NACB recommendations: Quality requirements for Assay Validation, Internal Quality Control and Proficiency Testing </a:t>
            </a:r>
            <a:endParaRPr lang="en-US" sz="2000" dirty="0">
              <a:solidFill>
                <a:srgbClr val="FF0000"/>
              </a:solidFill>
            </a:endParaRPr>
          </a:p>
        </p:txBody>
      </p:sp>
      <p:graphicFrame>
        <p:nvGraphicFramePr>
          <p:cNvPr id="4" name="Content Placeholder 3"/>
          <p:cNvGraphicFramePr>
            <a:graphicFrameLocks noGrp="1"/>
          </p:cNvGraphicFramePr>
          <p:nvPr>
            <p:ph idx="1"/>
          </p:nvPr>
        </p:nvGraphicFramePr>
        <p:xfrm>
          <a:off x="0" y="759985"/>
          <a:ext cx="9144000" cy="5800774"/>
        </p:xfrm>
        <a:graphic>
          <a:graphicData uri="http://schemas.openxmlformats.org/drawingml/2006/table">
            <a:tbl>
              <a:tblPr firstRow="1" bandRow="1">
                <a:tableStyleId>{5C22544A-7EE6-4342-B048-85BDC9FD1C3A}</a:tableStyleId>
              </a:tblPr>
              <a:tblGrid>
                <a:gridCol w="1571604"/>
                <a:gridCol w="3643338"/>
                <a:gridCol w="3929058"/>
              </a:tblGrid>
              <a:tr h="510859">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7037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FF0000"/>
                          </a:solidFill>
                          <a:latin typeface="+mn-lt"/>
                          <a:ea typeface="+mn-ea"/>
                          <a:cs typeface="+mn-cs"/>
                        </a:rPr>
                        <a:t>Proficiency Testing </a:t>
                      </a:r>
                      <a:endParaRPr lang="en-US" dirty="0"/>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18830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b="1" kern="1200" baseline="0" dirty="0" smtClean="0">
                          <a:solidFill>
                            <a:srgbClr val="FF0000"/>
                          </a:solidFill>
                          <a:latin typeface="+mn-lt"/>
                          <a:ea typeface="+mn-ea"/>
                          <a:cs typeface="+mn-cs"/>
                        </a:rPr>
                        <a:t>Assessment of assay interferences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Occasional specimens should ideally be issued to </a:t>
                      </a:r>
                      <a:r>
                        <a:rPr kumimoji="0" lang="en-US" sz="2000" b="1" kern="1200" baseline="0" dirty="0" smtClean="0">
                          <a:solidFill>
                            <a:srgbClr val="FF0000"/>
                          </a:solidFill>
                          <a:latin typeface="+mn-lt"/>
                          <a:ea typeface="+mn-ea"/>
                          <a:cs typeface="+mn-cs"/>
                        </a:rPr>
                        <a:t>check for interference (e.g. from </a:t>
                      </a:r>
                      <a:r>
                        <a:rPr kumimoji="0" lang="en-US" sz="2000" b="1" kern="1200" baseline="0" dirty="0" err="1" smtClean="0">
                          <a:solidFill>
                            <a:srgbClr val="FF0000"/>
                          </a:solidFill>
                          <a:latin typeface="+mn-lt"/>
                          <a:ea typeface="+mn-ea"/>
                          <a:cs typeface="+mn-cs"/>
                        </a:rPr>
                        <a:t>heterophilic</a:t>
                      </a:r>
                      <a:r>
                        <a:rPr kumimoji="0" lang="en-US" sz="2000" b="1" kern="1200" baseline="0" dirty="0" smtClean="0">
                          <a:solidFill>
                            <a:srgbClr val="FF0000"/>
                          </a:solidFill>
                          <a:latin typeface="+mn-lt"/>
                          <a:ea typeface="+mn-ea"/>
                          <a:cs typeface="+mn-cs"/>
                        </a:rPr>
                        <a:t> and other antibodies, high dose hooking, etc). </a:t>
                      </a:r>
                      <a:endParaRPr lang="en-US" sz="2000" b="1" dirty="0">
                        <a:solidFill>
                          <a:srgbClr val="FF0000"/>
                        </a:solidFill>
                      </a:endParaRPr>
                    </a:p>
                  </a:txBody>
                  <a:tcPr/>
                </a:tc>
                <a:tc>
                  <a:txBody>
                    <a:bodyPr/>
                    <a:lstStyle/>
                    <a:p>
                      <a:pPr algn="l"/>
                      <a:r>
                        <a:rPr kumimoji="0" lang="en-US" sz="1600" kern="1200" baseline="0" dirty="0" smtClean="0">
                          <a:solidFill>
                            <a:schemeClr val="dk1"/>
                          </a:solidFill>
                          <a:latin typeface="+mn-lt"/>
                          <a:ea typeface="+mn-ea"/>
                          <a:cs typeface="+mn-cs"/>
                        </a:rPr>
                        <a:t>The volume of sera required may preclude undertaking this for all participants, but by distributing such specimens to </a:t>
                      </a:r>
                      <a:r>
                        <a:rPr kumimoji="0" lang="en-US" sz="1600" kern="1200" baseline="0" dirty="0" err="1" smtClean="0">
                          <a:solidFill>
                            <a:schemeClr val="dk1"/>
                          </a:solidFill>
                          <a:latin typeface="+mn-lt"/>
                          <a:ea typeface="+mn-ea"/>
                          <a:cs typeface="+mn-cs"/>
                        </a:rPr>
                        <a:t>eg</a:t>
                      </a:r>
                      <a:r>
                        <a:rPr kumimoji="0" lang="en-US" sz="1600" kern="1200" baseline="0" dirty="0" smtClean="0">
                          <a:solidFill>
                            <a:schemeClr val="dk1"/>
                          </a:solidFill>
                          <a:latin typeface="+mn-lt"/>
                          <a:ea typeface="+mn-ea"/>
                          <a:cs typeface="+mn-cs"/>
                        </a:rPr>
                        <a:t> 5 users of a number of different methods valuable information about method robustness can be obtained and subsequently provided to all participants. </a:t>
                      </a:r>
                      <a:endParaRPr lang="en-US" sz="1600" b="1" dirty="0">
                        <a:solidFill>
                          <a:srgbClr val="FF0000"/>
                        </a:solidFill>
                      </a:endParaRPr>
                    </a:p>
                  </a:txBody>
                  <a:tcPr/>
                </a:tc>
              </a:tr>
              <a:tr h="26659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rgbClr val="FF0000"/>
                          </a:solidFill>
                          <a:latin typeface="+mn-lt"/>
                          <a:ea typeface="+mn-ea"/>
                          <a:cs typeface="+mn-cs"/>
                        </a:rPr>
                        <a:t>Evaluation of interpretation as well as technical results is required for PT of </a:t>
                      </a:r>
                      <a:r>
                        <a:rPr kumimoji="0" lang="en-US" sz="1800" kern="1200" baseline="0" dirty="0" err="1" smtClean="0">
                          <a:solidFill>
                            <a:srgbClr val="FF0000"/>
                          </a:solidFill>
                          <a:latin typeface="+mn-lt"/>
                          <a:ea typeface="+mn-ea"/>
                          <a:cs typeface="+mn-cs"/>
                        </a:rPr>
                        <a:t>immunohistochemical</a:t>
                      </a:r>
                      <a:r>
                        <a:rPr kumimoji="0" lang="en-US" sz="1800" kern="1200" baseline="0" dirty="0" smtClean="0">
                          <a:solidFill>
                            <a:srgbClr val="FF0000"/>
                          </a:solidFill>
                          <a:latin typeface="+mn-lt"/>
                          <a:ea typeface="+mn-ea"/>
                          <a:cs typeface="+mn-cs"/>
                        </a:rPr>
                        <a:t> tests </a:t>
                      </a:r>
                      <a:endParaRPr lang="en-US" dirty="0"/>
                    </a:p>
                  </a:txBody>
                  <a:tcPr/>
                </a:tc>
                <a:tc>
                  <a:txBody>
                    <a:bodyPr/>
                    <a:lstStyle/>
                    <a:p>
                      <a:pPr algn="l"/>
                      <a:r>
                        <a:rPr kumimoji="0" lang="en-US" sz="1800" kern="1200" baseline="0" dirty="0" smtClean="0">
                          <a:solidFill>
                            <a:schemeClr val="dk1"/>
                          </a:solidFill>
                          <a:latin typeface="+mn-lt"/>
                          <a:ea typeface="+mn-ea"/>
                          <a:cs typeface="+mn-cs"/>
                        </a:rPr>
                        <a:t>interpretation of the pathologist as well as the technical aspects of the test must be evaluated. </a:t>
                      </a:r>
                      <a:endParaRPr lang="en-US" b="1" dirty="0">
                        <a:solidFill>
                          <a:srgbClr val="FF0000"/>
                        </a:solidFill>
                      </a:endParaRPr>
                    </a:p>
                  </a:txBody>
                  <a:tcPr/>
                </a:tc>
                <a:tc>
                  <a:txBody>
                    <a:bodyPr/>
                    <a:lstStyle/>
                    <a:p>
                      <a:pPr algn="l"/>
                      <a:r>
                        <a:rPr kumimoji="0" lang="en-US" sz="2000" kern="1200" baseline="0" dirty="0" smtClean="0">
                          <a:solidFill>
                            <a:schemeClr val="dk1"/>
                          </a:solidFill>
                          <a:latin typeface="+mn-lt"/>
                          <a:ea typeface="+mn-ea"/>
                          <a:cs typeface="+mn-cs"/>
                        </a:rPr>
                        <a:t>Since </a:t>
                      </a:r>
                      <a:r>
                        <a:rPr kumimoji="0" lang="en-US" sz="2000" kern="1200" baseline="0" dirty="0" err="1" smtClean="0">
                          <a:solidFill>
                            <a:schemeClr val="dk1"/>
                          </a:solidFill>
                          <a:latin typeface="+mn-lt"/>
                          <a:ea typeface="+mn-ea"/>
                          <a:cs typeface="+mn-cs"/>
                        </a:rPr>
                        <a:t>immunohistochemistry</a:t>
                      </a:r>
                      <a:r>
                        <a:rPr kumimoji="0" lang="en-US" sz="2000" kern="1200" baseline="0" dirty="0" smtClean="0">
                          <a:solidFill>
                            <a:schemeClr val="dk1"/>
                          </a:solidFill>
                          <a:latin typeface="+mn-lt"/>
                          <a:ea typeface="+mn-ea"/>
                          <a:cs typeface="+mn-cs"/>
                        </a:rPr>
                        <a:t> reports routine include an interpretive comment, the accuracy of these should be rigorously and independently assessed </a:t>
                      </a:r>
                      <a:endParaRPr lang="en-US" sz="2000" b="1" dirty="0">
                        <a:solidFill>
                          <a:srgbClr val="FF0000"/>
                        </a:solidFill>
                      </a:endParaRPr>
                    </a:p>
                  </a:txBody>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32"/>
          </a:xfrm>
          <a:solidFill>
            <a:schemeClr val="accent5">
              <a:lumMod val="20000"/>
              <a:lumOff val="80000"/>
            </a:schemeClr>
          </a:solidFill>
        </p:spPr>
        <p:txBody>
          <a:bodyPr/>
          <a:lstStyle/>
          <a:p>
            <a:pPr algn="ctr"/>
            <a:r>
              <a:rPr lang="en-US" sz="2400" b="1" dirty="0" smtClean="0">
                <a:solidFill>
                  <a:srgbClr val="C00000"/>
                </a:solidFill>
              </a:rPr>
              <a:t>NACB recommendations: Quality requirements for Assay Validation, Internal Quality Control and Proficiency Testing </a:t>
            </a:r>
            <a:endParaRPr lang="en-US" sz="2400" dirty="0">
              <a:solidFill>
                <a:srgbClr val="FF0000"/>
              </a:solidFill>
            </a:endParaRPr>
          </a:p>
        </p:txBody>
      </p:sp>
      <p:graphicFrame>
        <p:nvGraphicFramePr>
          <p:cNvPr id="4" name="Content Placeholder 3"/>
          <p:cNvGraphicFramePr>
            <a:graphicFrameLocks noGrp="1"/>
          </p:cNvGraphicFramePr>
          <p:nvPr>
            <p:ph idx="1"/>
          </p:nvPr>
        </p:nvGraphicFramePr>
        <p:xfrm>
          <a:off x="0" y="928669"/>
          <a:ext cx="9144000" cy="5715042"/>
        </p:xfrm>
        <a:graphic>
          <a:graphicData uri="http://schemas.openxmlformats.org/drawingml/2006/table">
            <a:tbl>
              <a:tblPr firstRow="1" bandRow="1">
                <a:tableStyleId>{5C22544A-7EE6-4342-B048-85BDC9FD1C3A}</a:tableStyleId>
              </a:tblPr>
              <a:tblGrid>
                <a:gridCol w="1571604"/>
                <a:gridCol w="3643338"/>
                <a:gridCol w="3929058"/>
              </a:tblGrid>
              <a:tr h="392383">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9217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FF0000"/>
                          </a:solidFill>
                          <a:latin typeface="+mn-lt"/>
                          <a:ea typeface="+mn-ea"/>
                          <a:cs typeface="+mn-cs"/>
                        </a:rPr>
                        <a:t>Proficiency Testing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22428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b="1" kern="1200" baseline="0" dirty="0" smtClean="0">
                          <a:solidFill>
                            <a:srgbClr val="FF0000"/>
                          </a:solidFill>
                          <a:latin typeface="+mn-lt"/>
                          <a:ea typeface="+mn-ea"/>
                          <a:cs typeface="+mn-cs"/>
                        </a:rPr>
                        <a:t>Interpretative exercises and surveys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Occasional surveys are desirable to compare practice in difference laboratories. </a:t>
                      </a:r>
                      <a:endParaRPr lang="en-US" sz="2000" b="1" dirty="0">
                        <a:solidFill>
                          <a:srgbClr val="FF0000"/>
                        </a:solidFill>
                      </a:endParaRPr>
                    </a:p>
                  </a:txBody>
                  <a:tcPr/>
                </a:tc>
                <a:tc>
                  <a:txBody>
                    <a:bodyPr/>
                    <a:lstStyle/>
                    <a:p>
                      <a:pPr algn="l"/>
                      <a:r>
                        <a:rPr kumimoji="0" lang="en-US" sz="2000" b="1" kern="1200" baseline="0" dirty="0" smtClean="0">
                          <a:solidFill>
                            <a:srgbClr val="FF0000"/>
                          </a:solidFill>
                          <a:latin typeface="+mn-lt"/>
                          <a:ea typeface="+mn-ea"/>
                          <a:cs typeface="+mn-cs"/>
                        </a:rPr>
                        <a:t>PT schemes can make a powerful contribution to national audit by highlighting differences in reference intervals, reporting practice and interpretation of clinical results, </a:t>
                      </a:r>
                      <a:endParaRPr lang="en-US" sz="2000" b="1" dirty="0">
                        <a:solidFill>
                          <a:srgbClr val="FF0000"/>
                        </a:solidFill>
                      </a:endParaRPr>
                    </a:p>
                  </a:txBody>
                  <a:tcPr/>
                </a:tc>
              </a:tr>
              <a:tr h="21581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rgbClr val="FF0000"/>
                          </a:solidFill>
                          <a:latin typeface="+mn-lt"/>
                          <a:ea typeface="+mn-ea"/>
                          <a:cs typeface="+mn-cs"/>
                        </a:rPr>
                        <a:t>Provision of educational updates to all participants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l"/>
                      <a:r>
                        <a:rPr kumimoji="0" lang="en-US" sz="1800" kern="1200" baseline="0" dirty="0" smtClean="0">
                          <a:solidFill>
                            <a:srgbClr val="FF0000"/>
                          </a:solidFill>
                          <a:latin typeface="+mn-lt"/>
                          <a:ea typeface="+mn-ea"/>
                          <a:cs typeface="+mn-cs"/>
                        </a:rPr>
                        <a:t>Incorporating regular updates to participants on new developments relevant to provision of a tumor marker service is desirable and can be conveniently done in Comments sections accompanying reports. </a:t>
                      </a:r>
                      <a:endParaRPr lang="en-US" b="1" dirty="0">
                        <a:solidFill>
                          <a:srgbClr val="FF0000"/>
                        </a:solidFill>
                      </a:endParaRPr>
                    </a:p>
                  </a:txBody>
                  <a:tcPr/>
                </a:tc>
                <a:tc>
                  <a:txBody>
                    <a:bodyPr/>
                    <a:lstStyle/>
                    <a:p>
                      <a:pPr algn="l"/>
                      <a:r>
                        <a:rPr kumimoji="0" lang="en-US" sz="2000" kern="1200" baseline="0" dirty="0" smtClean="0">
                          <a:solidFill>
                            <a:srgbClr val="FF0000"/>
                          </a:solidFill>
                          <a:latin typeface="+mn-lt"/>
                          <a:ea typeface="+mn-ea"/>
                          <a:cs typeface="+mn-cs"/>
                        </a:rPr>
                        <a:t>Surveys of recent literature can provide a helpful monthly addition to PT reports. 	</a:t>
                      </a:r>
                      <a:endParaRPr lang="en-US" sz="2000" b="1" dirty="0">
                        <a:solidFill>
                          <a:srgbClr val="FF0000"/>
                        </a:solidFill>
                      </a:endParaRPr>
                    </a:p>
                  </a:txBody>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32"/>
          </a:xfrm>
          <a:solidFill>
            <a:schemeClr val="accent5">
              <a:lumMod val="20000"/>
              <a:lumOff val="80000"/>
            </a:schemeClr>
          </a:solidFill>
        </p:spPr>
        <p:txBody>
          <a:bodyPr>
            <a:normAutofit/>
          </a:bodyPr>
          <a:lstStyle/>
          <a:p>
            <a:pPr algn="ctr"/>
            <a:r>
              <a:rPr lang="en-US" sz="2000" b="1" dirty="0" smtClean="0">
                <a:solidFill>
                  <a:srgbClr val="FF0000"/>
                </a:solidFill>
              </a:rPr>
              <a:t>NACB recommendations: Quality Requirements for minimizing risk of method-related errors in tumor marker results</a:t>
            </a:r>
            <a:endParaRPr lang="en-US" sz="2000" dirty="0">
              <a:solidFill>
                <a:srgbClr val="FF0000"/>
              </a:solidFill>
            </a:endParaRPr>
          </a:p>
        </p:txBody>
      </p:sp>
      <p:graphicFrame>
        <p:nvGraphicFramePr>
          <p:cNvPr id="4" name="Content Placeholder 3"/>
          <p:cNvGraphicFramePr>
            <a:graphicFrameLocks noGrp="1"/>
          </p:cNvGraphicFramePr>
          <p:nvPr>
            <p:ph idx="1"/>
          </p:nvPr>
        </p:nvGraphicFramePr>
        <p:xfrm>
          <a:off x="0" y="852801"/>
          <a:ext cx="9144000" cy="5933785"/>
        </p:xfrm>
        <a:graphic>
          <a:graphicData uri="http://schemas.openxmlformats.org/drawingml/2006/table">
            <a:tbl>
              <a:tblPr firstRow="1" bandRow="1">
                <a:tableStyleId>{5C22544A-7EE6-4342-B048-85BDC9FD1C3A}</a:tableStyleId>
              </a:tblPr>
              <a:tblGrid>
                <a:gridCol w="1643042"/>
                <a:gridCol w="3571900"/>
                <a:gridCol w="3929058"/>
              </a:tblGrid>
              <a:tr h="357171">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6250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FF0000"/>
                          </a:solidFill>
                          <a:latin typeface="+mn-lt"/>
                          <a:ea typeface="+mn-ea"/>
                          <a:cs typeface="+mn-cs"/>
                        </a:rPr>
                        <a:t>Type of interference</a:t>
                      </a:r>
                      <a:endParaRPr lang="en-US" dirty="0"/>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2172791">
                <a:tc>
                  <a:txBody>
                    <a:bodyPr/>
                    <a:lstStyle/>
                    <a:p>
                      <a:pPr algn="l"/>
                      <a:r>
                        <a:rPr kumimoji="0" lang="en-US" sz="1800" b="1" kern="1200" baseline="0" dirty="0" smtClean="0">
                          <a:solidFill>
                            <a:srgbClr val="FF0000"/>
                          </a:solidFill>
                          <a:latin typeface="+mn-lt"/>
                          <a:ea typeface="+mn-ea"/>
                          <a:cs typeface="+mn-cs"/>
                        </a:rPr>
                        <a:t>Cross-reaction of closely related molecules 	</a:t>
                      </a:r>
                      <a:r>
                        <a:rPr kumimoji="0" lang="en-US" sz="1800" kern="1200" baseline="0" dirty="0" smtClean="0">
                          <a:solidFill>
                            <a:schemeClr val="dk1"/>
                          </a:solidFill>
                          <a:latin typeface="+mn-lt"/>
                          <a:ea typeface="+mn-ea"/>
                          <a:cs typeface="+mn-cs"/>
                        </a:rPr>
                        <a:t>	</a:t>
                      </a:r>
                      <a:endParaRPr lang="en-US" dirty="0"/>
                    </a:p>
                  </a:txBody>
                  <a:tcPr/>
                </a:tc>
                <a:tc>
                  <a:txBody>
                    <a:bodyPr/>
                    <a:lstStyle/>
                    <a:p>
                      <a:pPr algn="l"/>
                      <a:r>
                        <a:rPr kumimoji="0" lang="en-US" sz="2000" b="1" kern="1200" baseline="0" dirty="0" smtClean="0">
                          <a:solidFill>
                            <a:srgbClr val="FF0000"/>
                          </a:solidFill>
                          <a:latin typeface="+mn-lt"/>
                          <a:ea typeface="+mn-ea"/>
                          <a:cs typeface="+mn-cs"/>
                        </a:rPr>
                        <a:t>Manufacturers should provide clear information about the specificity of their methods. </a:t>
                      </a:r>
                    </a:p>
                    <a:p>
                      <a:pPr algn="l"/>
                      <a:r>
                        <a:rPr kumimoji="0" lang="en-US" sz="2000" b="1" kern="1200" baseline="0" dirty="0" smtClean="0">
                          <a:solidFill>
                            <a:srgbClr val="FF0000"/>
                          </a:solidFill>
                          <a:latin typeface="+mn-lt"/>
                          <a:ea typeface="+mn-ea"/>
                          <a:cs typeface="+mn-cs"/>
                        </a:rPr>
                        <a:t>Users should be aware of the characteristics of the methods used. </a:t>
                      </a:r>
                      <a:endParaRPr lang="en-US" sz="2000" b="1"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rgbClr val="FF0000"/>
                          </a:solidFill>
                          <a:latin typeface="+mn-lt"/>
                          <a:ea typeface="+mn-ea"/>
                          <a:cs typeface="+mn-cs"/>
                        </a:rPr>
                        <a:t>Often helpful (</a:t>
                      </a:r>
                      <a:r>
                        <a:rPr kumimoji="0" lang="en-US" sz="2000" b="1" kern="1200" baseline="0" dirty="0" err="1" smtClean="0">
                          <a:solidFill>
                            <a:srgbClr val="FF0000"/>
                          </a:solidFill>
                          <a:latin typeface="+mn-lt"/>
                          <a:ea typeface="+mn-ea"/>
                          <a:cs typeface="+mn-cs"/>
                        </a:rPr>
                        <a:t>eg</a:t>
                      </a:r>
                      <a:r>
                        <a:rPr kumimoji="0" lang="en-US" sz="2000" b="1" kern="1200" baseline="0" dirty="0" smtClean="0">
                          <a:solidFill>
                            <a:srgbClr val="FF0000"/>
                          </a:solidFill>
                          <a:latin typeface="+mn-lt"/>
                          <a:ea typeface="+mn-ea"/>
                          <a:cs typeface="+mn-cs"/>
                        </a:rPr>
                        <a:t> when measuring PSA or </a:t>
                      </a:r>
                      <a:r>
                        <a:rPr kumimoji="0" lang="en-US" sz="2000" b="1" kern="1200" baseline="0" dirty="0" err="1" smtClean="0">
                          <a:solidFill>
                            <a:srgbClr val="FF0000"/>
                          </a:solidFill>
                          <a:latin typeface="+mn-lt"/>
                          <a:ea typeface="+mn-ea"/>
                          <a:cs typeface="+mn-cs"/>
                        </a:rPr>
                        <a:t>hCG</a:t>
                      </a:r>
                      <a:r>
                        <a:rPr kumimoji="0" lang="en-US" sz="2000" b="1" kern="1200" baseline="0" dirty="0" smtClean="0">
                          <a:solidFill>
                            <a:srgbClr val="FF0000"/>
                          </a:solidFill>
                          <a:latin typeface="+mn-lt"/>
                          <a:ea typeface="+mn-ea"/>
                          <a:cs typeface="+mn-cs"/>
                        </a:rPr>
                        <a:t>) but differences in recognition of the cross-reacting </a:t>
                      </a:r>
                      <a:r>
                        <a:rPr kumimoji="0" lang="en-US" sz="2000" b="1" kern="1200" baseline="0" dirty="0" err="1" smtClean="0">
                          <a:solidFill>
                            <a:srgbClr val="FF0000"/>
                          </a:solidFill>
                          <a:latin typeface="+mn-lt"/>
                          <a:ea typeface="+mn-ea"/>
                          <a:cs typeface="+mn-cs"/>
                        </a:rPr>
                        <a:t>isoforms</a:t>
                      </a:r>
                      <a:r>
                        <a:rPr kumimoji="0" lang="en-US" sz="2000" b="1" kern="1200" baseline="0" dirty="0" smtClean="0">
                          <a:solidFill>
                            <a:srgbClr val="FF0000"/>
                          </a:solidFill>
                          <a:latin typeface="+mn-lt"/>
                          <a:ea typeface="+mn-ea"/>
                          <a:cs typeface="+mn-cs"/>
                        </a:rPr>
                        <a:t> are likely to contribute to numerical differences in results.</a:t>
                      </a:r>
                      <a:r>
                        <a:rPr kumimoji="0" lang="en-US" sz="2000" kern="1200" baseline="0" dirty="0" smtClean="0">
                          <a:solidFill>
                            <a:schemeClr val="dk1"/>
                          </a:solidFill>
                          <a:latin typeface="+mn-lt"/>
                          <a:ea typeface="+mn-ea"/>
                          <a:cs typeface="+mn-cs"/>
                        </a:rPr>
                        <a:t> </a:t>
                      </a:r>
                      <a:endParaRPr lang="en-US" sz="2000" b="1" dirty="0">
                        <a:solidFill>
                          <a:srgbClr val="FF0000"/>
                        </a:solidFill>
                      </a:endParaRPr>
                    </a:p>
                  </a:txBody>
                  <a:tcPr/>
                </a:tc>
              </a:tr>
              <a:tr h="27029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FF0000"/>
                          </a:solidFill>
                          <a:latin typeface="+mn-lt"/>
                          <a:ea typeface="+mn-ea"/>
                          <a:cs typeface="+mn-cs"/>
                        </a:rPr>
                        <a:t>High dose hook effect Laboratories </a:t>
                      </a:r>
                      <a:r>
                        <a:rPr kumimoji="0" lang="en-US" sz="1600" b="1" kern="1200" baseline="0" dirty="0" smtClean="0">
                          <a:solidFill>
                            <a:srgbClr val="FF0000"/>
                          </a:solidFill>
                          <a:latin typeface="+mn-lt"/>
                          <a:ea typeface="+mn-ea"/>
                          <a:cs typeface="+mn-cs"/>
                        </a:rPr>
                        <a:t>should have in place defined protocols for identifying specimens that have “hooked”.</a:t>
                      </a:r>
                      <a:endParaRPr lang="en-US" b="1" dirty="0">
                        <a:solidFill>
                          <a:srgbClr val="FF0000"/>
                        </a:solidFill>
                      </a:endParaRPr>
                    </a:p>
                  </a:txBody>
                  <a:tcPr/>
                </a:tc>
                <a:tc>
                  <a:txBody>
                    <a:bodyPr/>
                    <a:lstStyle/>
                    <a:p>
                      <a:pPr algn="l"/>
                      <a:r>
                        <a:rPr kumimoji="0" lang="en-US" sz="1800" kern="1200" baseline="0" dirty="0" smtClean="0">
                          <a:solidFill>
                            <a:schemeClr val="dk1"/>
                          </a:solidFill>
                          <a:latin typeface="+mn-lt"/>
                          <a:ea typeface="+mn-ea"/>
                          <a:cs typeface="+mn-cs"/>
                        </a:rPr>
                        <a:t>Tumor marker concentrations range over several orders of magnitude and may exceed the capacity of the solid-phase. Recognition of extremely high </a:t>
                      </a:r>
                      <a:endParaRPr lang="en-US" b="1"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tumor marker concentrations is critically important where the malignancy is potentially fatal but curable, e.g. </a:t>
                      </a:r>
                      <a:r>
                        <a:rPr kumimoji="0" lang="en-US" sz="2000" kern="1200" baseline="0" dirty="0" err="1" smtClean="0">
                          <a:solidFill>
                            <a:schemeClr val="dk1"/>
                          </a:solidFill>
                          <a:latin typeface="+mn-lt"/>
                          <a:ea typeface="+mn-ea"/>
                          <a:cs typeface="+mn-cs"/>
                        </a:rPr>
                        <a:t>hCG</a:t>
                      </a:r>
                      <a:r>
                        <a:rPr kumimoji="0" lang="en-US" sz="2000" kern="1200" baseline="0" dirty="0" smtClean="0">
                          <a:solidFill>
                            <a:schemeClr val="dk1"/>
                          </a:solidFill>
                          <a:latin typeface="+mn-lt"/>
                          <a:ea typeface="+mn-ea"/>
                          <a:cs typeface="+mn-cs"/>
                        </a:rPr>
                        <a:t> in </a:t>
                      </a:r>
                      <a:r>
                        <a:rPr kumimoji="0" lang="en-US" sz="2000" kern="1200" baseline="0" dirty="0" err="1" smtClean="0">
                          <a:solidFill>
                            <a:schemeClr val="dk1"/>
                          </a:solidFill>
                          <a:latin typeface="+mn-lt"/>
                          <a:ea typeface="+mn-ea"/>
                          <a:cs typeface="+mn-cs"/>
                        </a:rPr>
                        <a:t>choriocarcinoma</a:t>
                      </a:r>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000" dirty="0" smtClean="0"/>
                    </a:p>
                    <a:p>
                      <a:endParaRPr lang="en-US" sz="2000" b="1" dirty="0">
                        <a:solidFill>
                          <a:srgbClr val="FF0000"/>
                        </a:solidFill>
                      </a:endParaRPr>
                    </a:p>
                  </a:txBody>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algn="ctr"/>
            <a:r>
              <a:rPr lang="en-US" altLang="zh-TW" b="1" dirty="0">
                <a:solidFill>
                  <a:srgbClr val="7030A0"/>
                </a:solidFill>
                <a:latin typeface="Arial" charset="0"/>
              </a:rPr>
              <a:t>Classification</a:t>
            </a:r>
          </a:p>
        </p:txBody>
      </p:sp>
      <p:sp>
        <p:nvSpPr>
          <p:cNvPr id="54275" name="Rectangle 3"/>
          <p:cNvSpPr>
            <a:spLocks noGrp="1" noChangeArrowheads="1"/>
          </p:cNvSpPr>
          <p:nvPr>
            <p:ph type="body" sz="half" idx="1"/>
          </p:nvPr>
        </p:nvSpPr>
        <p:spPr/>
        <p:txBody>
          <a:bodyPr/>
          <a:lstStyle/>
          <a:p>
            <a:pPr algn="l"/>
            <a:r>
              <a:rPr lang="en-US" altLang="zh-TW" sz="2000" b="1" dirty="0" err="1">
                <a:solidFill>
                  <a:srgbClr val="C00000"/>
                </a:solidFill>
                <a:latin typeface="Arial" charset="0"/>
              </a:rPr>
              <a:t>Carcino</a:t>
            </a:r>
            <a:r>
              <a:rPr lang="en-US" altLang="zh-TW" sz="2000" b="1" dirty="0">
                <a:solidFill>
                  <a:srgbClr val="C00000"/>
                </a:solidFill>
                <a:latin typeface="Arial" charset="0"/>
              </a:rPr>
              <a:t>-embryonic protein</a:t>
            </a:r>
          </a:p>
          <a:p>
            <a:pPr lvl="1" algn="l"/>
            <a:r>
              <a:rPr lang="en-US" altLang="zh-TW" sz="2000" dirty="0">
                <a:latin typeface="Arial" charset="0"/>
              </a:rPr>
              <a:t>AFP</a:t>
            </a:r>
          </a:p>
          <a:p>
            <a:pPr lvl="1" algn="l"/>
            <a:r>
              <a:rPr lang="en-US" altLang="zh-TW" sz="2000" dirty="0">
                <a:latin typeface="Arial" charset="0"/>
              </a:rPr>
              <a:t>CEA</a:t>
            </a:r>
            <a:endParaRPr lang="en-US" altLang="zh-TW" sz="2000" dirty="0">
              <a:solidFill>
                <a:schemeClr val="bg1"/>
              </a:solidFill>
              <a:latin typeface="Arial" charset="0"/>
            </a:endParaRPr>
          </a:p>
          <a:p>
            <a:pPr algn="l"/>
            <a:r>
              <a:rPr lang="en-US" altLang="zh-TW" sz="2000" b="1" dirty="0" err="1">
                <a:solidFill>
                  <a:srgbClr val="C00000"/>
                </a:solidFill>
                <a:latin typeface="Arial" charset="0"/>
              </a:rPr>
              <a:t>Carcino</a:t>
            </a:r>
            <a:r>
              <a:rPr lang="en-US" altLang="zh-TW" sz="2000" b="1" dirty="0">
                <a:solidFill>
                  <a:srgbClr val="C00000"/>
                </a:solidFill>
                <a:latin typeface="Arial" charset="0"/>
              </a:rPr>
              <a:t>- associated protein</a:t>
            </a:r>
          </a:p>
          <a:p>
            <a:pPr lvl="1" algn="l"/>
            <a:r>
              <a:rPr lang="en-US" altLang="zh-TW" sz="2000" dirty="0">
                <a:latin typeface="Arial" charset="0"/>
              </a:rPr>
              <a:t>B2M</a:t>
            </a:r>
          </a:p>
          <a:p>
            <a:pPr lvl="1" algn="l"/>
            <a:r>
              <a:rPr lang="en-US" altLang="zh-TW" sz="2000" dirty="0">
                <a:latin typeface="Arial" charset="0"/>
              </a:rPr>
              <a:t>PSA</a:t>
            </a:r>
          </a:p>
          <a:p>
            <a:pPr lvl="1" algn="l"/>
            <a:r>
              <a:rPr lang="en-US" altLang="zh-TW" sz="2000" dirty="0">
                <a:latin typeface="Arial" charset="0"/>
              </a:rPr>
              <a:t>TG</a:t>
            </a:r>
          </a:p>
          <a:p>
            <a:pPr lvl="1" algn="l"/>
            <a:r>
              <a:rPr lang="en-US" altLang="zh-TW" sz="2000" dirty="0">
                <a:latin typeface="Arial" charset="0"/>
              </a:rPr>
              <a:t>TPA</a:t>
            </a:r>
          </a:p>
          <a:p>
            <a:pPr algn="l"/>
            <a:endParaRPr lang="en-US" altLang="zh-TW" sz="2400" dirty="0">
              <a:latin typeface="Arial" charset="0"/>
            </a:endParaRPr>
          </a:p>
          <a:p>
            <a:pPr algn="l"/>
            <a:endParaRPr lang="en-US" altLang="zh-TW" sz="2400" dirty="0">
              <a:latin typeface="Arial" charset="0"/>
            </a:endParaRPr>
          </a:p>
          <a:p>
            <a:pPr algn="l"/>
            <a:endParaRPr lang="en-US" altLang="zh-TW" sz="2400" dirty="0"/>
          </a:p>
          <a:p>
            <a:pPr algn="l"/>
            <a:endParaRPr lang="en-US" altLang="zh-TW" sz="2400" dirty="0"/>
          </a:p>
        </p:txBody>
      </p:sp>
      <p:sp>
        <p:nvSpPr>
          <p:cNvPr id="54276" name="Rectangle 4"/>
          <p:cNvSpPr>
            <a:spLocks noGrp="1" noChangeArrowheads="1"/>
          </p:cNvSpPr>
          <p:nvPr>
            <p:ph type="body" sz="half" idx="2"/>
          </p:nvPr>
        </p:nvSpPr>
        <p:spPr>
          <a:xfrm>
            <a:off x="4800600" y="1500174"/>
            <a:ext cx="3886200" cy="4519626"/>
          </a:xfrm>
        </p:spPr>
        <p:txBody>
          <a:bodyPr/>
          <a:lstStyle/>
          <a:p>
            <a:pPr algn="l"/>
            <a:r>
              <a:rPr lang="en-US" altLang="zh-TW" sz="2400" b="1" dirty="0">
                <a:solidFill>
                  <a:srgbClr val="C00000"/>
                </a:solidFill>
                <a:latin typeface="Arial" charset="0"/>
              </a:rPr>
              <a:t>Carbohydrate antigen</a:t>
            </a:r>
            <a:endParaRPr lang="en-US" altLang="zh-TW" sz="2000" b="1" dirty="0">
              <a:solidFill>
                <a:srgbClr val="C00000"/>
              </a:solidFill>
              <a:latin typeface="Arial" charset="0"/>
            </a:endParaRPr>
          </a:p>
          <a:p>
            <a:pPr lvl="1" algn="l"/>
            <a:r>
              <a:rPr lang="en-US" altLang="zh-TW" sz="2000" dirty="0">
                <a:latin typeface="Arial" charset="0"/>
              </a:rPr>
              <a:t>CA125</a:t>
            </a:r>
          </a:p>
          <a:p>
            <a:pPr lvl="1" algn="l"/>
            <a:r>
              <a:rPr lang="en-US" altLang="zh-TW" sz="2000" dirty="0">
                <a:latin typeface="Arial" charset="0"/>
              </a:rPr>
              <a:t>CA19-9</a:t>
            </a:r>
          </a:p>
          <a:p>
            <a:pPr lvl="1" algn="l"/>
            <a:r>
              <a:rPr lang="en-US" altLang="zh-TW" sz="2000" dirty="0">
                <a:latin typeface="Arial" charset="0"/>
              </a:rPr>
              <a:t>CA15-3</a:t>
            </a:r>
          </a:p>
          <a:p>
            <a:pPr lvl="1" algn="l"/>
            <a:r>
              <a:rPr lang="en-US" altLang="zh-TW" sz="2000" dirty="0">
                <a:latin typeface="Arial" charset="0"/>
              </a:rPr>
              <a:t>SCC</a:t>
            </a:r>
          </a:p>
          <a:p>
            <a:pPr algn="l"/>
            <a:r>
              <a:rPr lang="en-US" altLang="zh-TW" sz="2400" b="1" dirty="0">
                <a:solidFill>
                  <a:srgbClr val="C00000"/>
                </a:solidFill>
                <a:latin typeface="Arial" charset="0"/>
              </a:rPr>
              <a:t>Hormone</a:t>
            </a:r>
          </a:p>
          <a:p>
            <a:pPr lvl="1" algn="l"/>
            <a:r>
              <a:rPr lang="en-US" altLang="zh-TW" sz="2000" dirty="0">
                <a:latin typeface="Arial" charset="0"/>
              </a:rPr>
              <a:t>CT</a:t>
            </a:r>
          </a:p>
          <a:p>
            <a:pPr algn="l"/>
            <a:endParaRPr lang="en-US" altLang="zh-TW" dirty="0">
              <a:latin typeface="Arial" charset="0"/>
            </a:endParaRPr>
          </a:p>
          <a:p>
            <a:pPr algn="l"/>
            <a:endParaRPr lang="en-US" altLang="zh-TW" dirty="0">
              <a:latin typeface="Arial" charset="0"/>
            </a:endParaRPr>
          </a:p>
          <a:p>
            <a:pPr algn="l"/>
            <a:endParaRPr lang="en-US" altLang="zh-TW" dirty="0"/>
          </a:p>
          <a:p>
            <a:pPr algn="l"/>
            <a:endParaRPr lang="en-US" altLang="zh-TW"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28604"/>
          </a:xfrm>
          <a:solidFill>
            <a:schemeClr val="accent5">
              <a:lumMod val="20000"/>
              <a:lumOff val="80000"/>
            </a:schemeClr>
          </a:solidFill>
        </p:spPr>
        <p:txBody>
          <a:bodyPr/>
          <a:lstStyle/>
          <a:p>
            <a:pPr algn="ctr"/>
            <a:r>
              <a:rPr lang="en-US" sz="2000" b="1" dirty="0" smtClean="0">
                <a:solidFill>
                  <a:srgbClr val="C00000"/>
                </a:solidFill>
              </a:rPr>
              <a:t>NACB recommendations: Quality requirements in the post-analytical phase </a:t>
            </a:r>
            <a:endParaRPr lang="en-US" sz="2000" dirty="0">
              <a:solidFill>
                <a:srgbClr val="C00000"/>
              </a:solidFill>
            </a:endParaRPr>
          </a:p>
        </p:txBody>
      </p:sp>
      <p:graphicFrame>
        <p:nvGraphicFramePr>
          <p:cNvPr id="4" name="Content Placeholder 3"/>
          <p:cNvGraphicFramePr>
            <a:graphicFrameLocks noGrp="1"/>
          </p:cNvGraphicFramePr>
          <p:nvPr>
            <p:ph idx="1"/>
          </p:nvPr>
        </p:nvGraphicFramePr>
        <p:xfrm>
          <a:off x="0" y="428605"/>
          <a:ext cx="9144000" cy="5992675"/>
        </p:xfrm>
        <a:graphic>
          <a:graphicData uri="http://schemas.openxmlformats.org/drawingml/2006/table">
            <a:tbl>
              <a:tblPr firstRow="1" bandRow="1">
                <a:tableStyleId>{5C22544A-7EE6-4342-B048-85BDC9FD1C3A}</a:tableStyleId>
              </a:tblPr>
              <a:tblGrid>
                <a:gridCol w="1643042"/>
                <a:gridCol w="3571900"/>
                <a:gridCol w="3929058"/>
              </a:tblGrid>
              <a:tr h="315892">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552812">
                <a:tc>
                  <a:txBody>
                    <a:bodyPr/>
                    <a:lstStyle/>
                    <a:p>
                      <a:r>
                        <a:rPr kumimoji="0" lang="en-US" sz="1800" kern="1200" baseline="0" dirty="0" smtClean="0">
                          <a:solidFill>
                            <a:schemeClr val="dk1"/>
                          </a:solidFill>
                          <a:latin typeface="+mn-lt"/>
                          <a:ea typeface="+mn-ea"/>
                          <a:cs typeface="+mn-cs"/>
                        </a:rPr>
                        <a:t>Factual requirements</a:t>
                      </a:r>
                      <a:endParaRPr lang="en-US" dirty="0"/>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1342543">
                <a:tc>
                  <a:txBody>
                    <a:bodyPr/>
                    <a:lstStyle/>
                    <a:p>
                      <a:r>
                        <a:rPr kumimoji="0" lang="en-US" sz="1800" b="1" kern="1200" baseline="0" dirty="0" smtClean="0">
                          <a:solidFill>
                            <a:srgbClr val="C00000"/>
                          </a:solidFill>
                          <a:latin typeface="+mn-lt"/>
                          <a:ea typeface="+mn-ea"/>
                          <a:cs typeface="+mn-cs"/>
                        </a:rPr>
                        <a:t>Clinical information from the requesting doctor </a:t>
                      </a:r>
                      <a:endParaRPr lang="en-US"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chemeClr val="dk1"/>
                          </a:solidFill>
                          <a:latin typeface="+mn-lt"/>
                          <a:ea typeface="+mn-ea"/>
                          <a:cs typeface="+mn-cs"/>
                        </a:rPr>
                        <a:t>	</a:t>
                      </a:r>
                      <a:r>
                        <a:rPr kumimoji="0" lang="en-US" sz="1600" b="1" kern="1200" baseline="0" dirty="0" smtClean="0">
                          <a:solidFill>
                            <a:srgbClr val="C00000"/>
                          </a:solidFill>
                          <a:latin typeface="+mn-lt"/>
                          <a:ea typeface="+mn-ea"/>
                          <a:cs typeface="+mn-cs"/>
                        </a:rPr>
                        <a:t>Brief clinical information indicating the source of the suspected/diagnosed malignancy and the treatment stage (e.g. post-op) should accompany the specimen. </a:t>
                      </a:r>
                      <a:endParaRPr lang="en-US" sz="1600" b="1"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rgbClr val="C00000"/>
                          </a:solidFill>
                          <a:latin typeface="+mn-lt"/>
                          <a:ea typeface="+mn-ea"/>
                          <a:cs typeface="+mn-cs"/>
                        </a:rPr>
                        <a:t>Such information is essential if any laboratory interpretation is to be made and may help to identify occasional laboratory errors (e.g. </a:t>
                      </a:r>
                      <a:r>
                        <a:rPr kumimoji="0" lang="en-US" sz="1800" kern="1200" baseline="0" dirty="0" err="1" smtClean="0">
                          <a:solidFill>
                            <a:srgbClr val="C00000"/>
                          </a:solidFill>
                          <a:latin typeface="+mn-lt"/>
                          <a:ea typeface="+mn-ea"/>
                          <a:cs typeface="+mn-cs"/>
                        </a:rPr>
                        <a:t>mis</a:t>
                      </a:r>
                      <a:r>
                        <a:rPr kumimoji="0" lang="en-US" sz="1800" kern="1200" baseline="0" dirty="0" smtClean="0">
                          <a:solidFill>
                            <a:srgbClr val="C00000"/>
                          </a:solidFill>
                          <a:latin typeface="+mn-lt"/>
                          <a:ea typeface="+mn-ea"/>
                          <a:cs typeface="+mn-cs"/>
                        </a:rPr>
                        <a:t>-sampling on an </a:t>
                      </a:r>
                      <a:r>
                        <a:rPr kumimoji="0" lang="en-US" sz="1800" kern="1200" baseline="0" dirty="0" err="1" smtClean="0">
                          <a:solidFill>
                            <a:srgbClr val="C00000"/>
                          </a:solidFill>
                          <a:latin typeface="+mn-lt"/>
                          <a:ea typeface="+mn-ea"/>
                          <a:cs typeface="+mn-cs"/>
                        </a:rPr>
                        <a:t>analyser</a:t>
                      </a:r>
                      <a:r>
                        <a:rPr kumimoji="0" lang="en-US" sz="1800" kern="1200" baseline="0" dirty="0" smtClean="0">
                          <a:solidFill>
                            <a:srgbClr val="C00000"/>
                          </a:solidFill>
                          <a:latin typeface="+mn-lt"/>
                          <a:ea typeface="+mn-ea"/>
                          <a:cs typeface="+mn-cs"/>
                        </a:rPr>
                        <a:t>). </a:t>
                      </a:r>
                      <a:endParaRPr lang="en-US" sz="1800" b="1" dirty="0">
                        <a:solidFill>
                          <a:srgbClr val="FF0000"/>
                        </a:solidFill>
                      </a:endParaRPr>
                    </a:p>
                  </a:txBody>
                  <a:tcPr/>
                </a:tc>
              </a:tr>
              <a:tr h="34323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Availability of appropriate reference intervals 	</a:t>
                      </a:r>
                      <a:r>
                        <a:rPr kumimoji="0" lang="en-US" sz="1800" kern="1200" baseline="0" dirty="0" smtClean="0">
                          <a:solidFill>
                            <a:schemeClr val="dk1"/>
                          </a:solidFill>
                          <a:latin typeface="+mn-lt"/>
                          <a:ea typeface="+mn-ea"/>
                          <a:cs typeface="+mn-cs"/>
                        </a:rPr>
                        <a:t>	</a:t>
                      </a:r>
                      <a:endParaRPr lang="en-US" b="1" dirty="0">
                        <a:solidFill>
                          <a:srgbClr val="C00000"/>
                        </a:solidFill>
                      </a:endParaRPr>
                    </a:p>
                  </a:txBody>
                  <a:tcPr/>
                </a:tc>
                <a:tc>
                  <a:txBody>
                    <a:bodyPr/>
                    <a:lstStyle/>
                    <a:p>
                      <a:pPr algn="l"/>
                      <a:r>
                        <a:rPr kumimoji="0" lang="en-US" sz="2400" b="1" kern="1200" baseline="0" dirty="0" smtClean="0">
                          <a:solidFill>
                            <a:srgbClr val="C00000"/>
                          </a:solidFill>
                          <a:latin typeface="+mn-lt"/>
                          <a:ea typeface="+mn-ea"/>
                          <a:cs typeface="+mn-cs"/>
                        </a:rPr>
                        <a:t>Reference intervals should be appropriately derived using an appropriate healthy population</a:t>
                      </a:r>
                      <a:r>
                        <a:rPr kumimoji="0" lang="en-US" sz="1600" kern="1200" baseline="0" dirty="0" smtClean="0">
                          <a:solidFill>
                            <a:schemeClr val="dk1"/>
                          </a:solidFill>
                          <a:latin typeface="+mn-lt"/>
                          <a:ea typeface="+mn-ea"/>
                          <a:cs typeface="+mn-cs"/>
                        </a:rPr>
                        <a:t>. </a:t>
                      </a:r>
                      <a:endParaRPr lang="en-US" sz="1600" b="1"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Reference intervals are usually most relevant for cancer patients pre-treatment, after which the patient’s own “baseline” provides the most important reference point for interpretation of marker results. If this is well-established, increases even within the reference interval may be significant. 	</a:t>
                      </a:r>
                    </a:p>
                    <a:p>
                      <a:endParaRPr lang="en-US" b="1" dirty="0" smtClean="0">
                        <a:solidFill>
                          <a:srgbClr val="C00000"/>
                        </a:solidFill>
                      </a:endParaRPr>
                    </a:p>
                    <a:p>
                      <a:endParaRPr lang="en-US" sz="1800" b="1" dirty="0">
                        <a:solidFill>
                          <a:srgbClr val="FF0000"/>
                        </a:solidFill>
                      </a:endParaRPr>
                    </a:p>
                  </a:txBody>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28604"/>
          </a:xfrm>
          <a:solidFill>
            <a:schemeClr val="accent5">
              <a:lumMod val="20000"/>
              <a:lumOff val="80000"/>
            </a:schemeClr>
          </a:solidFill>
        </p:spPr>
        <p:txBody>
          <a:bodyPr/>
          <a:lstStyle/>
          <a:p>
            <a:pPr algn="ctr"/>
            <a:r>
              <a:rPr lang="en-US" sz="2000" b="1" dirty="0" smtClean="0">
                <a:solidFill>
                  <a:srgbClr val="C00000"/>
                </a:solidFill>
              </a:rPr>
              <a:t>NACB recommendations: Quality requirements in the post-analytical phase </a:t>
            </a:r>
            <a:endParaRPr lang="en-US" sz="2000" dirty="0">
              <a:solidFill>
                <a:srgbClr val="C00000"/>
              </a:solidFill>
            </a:endParaRPr>
          </a:p>
        </p:txBody>
      </p:sp>
      <p:graphicFrame>
        <p:nvGraphicFramePr>
          <p:cNvPr id="4" name="Content Placeholder 3"/>
          <p:cNvGraphicFramePr>
            <a:graphicFrameLocks noGrp="1"/>
          </p:cNvGraphicFramePr>
          <p:nvPr>
            <p:ph idx="1"/>
          </p:nvPr>
        </p:nvGraphicFramePr>
        <p:xfrm>
          <a:off x="0" y="428605"/>
          <a:ext cx="9144000" cy="6370320"/>
        </p:xfrm>
        <a:graphic>
          <a:graphicData uri="http://schemas.openxmlformats.org/drawingml/2006/table">
            <a:tbl>
              <a:tblPr firstRow="1" bandRow="1">
                <a:tableStyleId>{5C22544A-7EE6-4342-B048-85BDC9FD1C3A}</a:tableStyleId>
              </a:tblPr>
              <a:tblGrid>
                <a:gridCol w="1643042"/>
                <a:gridCol w="3571900"/>
                <a:gridCol w="3929058"/>
              </a:tblGrid>
              <a:tr h="315892">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552812">
                <a:tc>
                  <a:txBody>
                    <a:bodyPr/>
                    <a:lstStyle/>
                    <a:p>
                      <a:r>
                        <a:rPr kumimoji="0" lang="en-US" sz="1800" b="1" kern="1200" baseline="0" dirty="0" smtClean="0">
                          <a:solidFill>
                            <a:srgbClr val="C00000"/>
                          </a:solidFill>
                          <a:latin typeface="+mn-lt"/>
                          <a:ea typeface="+mn-ea"/>
                          <a:cs typeface="+mn-cs"/>
                        </a:rPr>
                        <a:t>Factual requirement</a:t>
                      </a:r>
                      <a:endParaRPr lang="en-US" b="1" dirty="0">
                        <a:solidFill>
                          <a:srgbClr val="C00000"/>
                        </a:solidFill>
                      </a:endParaRPr>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13425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Knowledge of what constitutes a significant change 	 	</a:t>
                      </a:r>
                      <a:endParaRPr lang="en-US"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b="1" kern="1200" baseline="0" dirty="0" smtClean="0">
                          <a:solidFill>
                            <a:srgbClr val="C00000"/>
                          </a:solidFill>
                          <a:latin typeface="+mn-lt"/>
                          <a:ea typeface="+mn-ea"/>
                          <a:cs typeface="+mn-cs"/>
                        </a:rPr>
                        <a:t>percentage increase or decrease that constitutes a significant change should be defined and should take account of both analytical and biological variation. Laboratories should be willing and able to advise on this issue. </a:t>
                      </a:r>
                      <a:endParaRPr lang="en-US" sz="1600"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A confirmed increase or decrease of ± 25% is frequently considered to be of clinical significance </a:t>
                      </a:r>
                      <a:endParaRPr kumimoji="0" lang="fa-IR" sz="1800" b="1" kern="1200" baseline="0" dirty="0" smtClean="0">
                        <a:solidFill>
                          <a:srgbClr val="C00000"/>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but more work is required in this area, the importance of which has recently been illustrated for PSA</a:t>
                      </a:r>
                      <a:r>
                        <a:rPr kumimoji="0" lang="en-US" sz="1800" kern="1200" baseline="0" dirty="0" smtClean="0">
                          <a:solidFill>
                            <a:schemeClr val="dk1"/>
                          </a:solidFill>
                          <a:latin typeface="+mn-lt"/>
                          <a:ea typeface="+mn-ea"/>
                          <a:cs typeface="+mn-cs"/>
                        </a:rPr>
                        <a:t> </a:t>
                      </a:r>
                      <a:endParaRPr lang="en-US" sz="1800" b="1" dirty="0">
                        <a:solidFill>
                          <a:srgbClr val="FF0000"/>
                        </a:solidFill>
                      </a:endParaRPr>
                    </a:p>
                  </a:txBody>
                  <a:tcPr/>
                </a:tc>
              </a:tr>
              <a:tr h="34323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Defined protocol when changing methods 	</a:t>
                      </a:r>
                      <a:r>
                        <a:rPr kumimoji="0" lang="en-US" sz="1800" kern="1200" baseline="0" dirty="0" smtClean="0">
                          <a:solidFill>
                            <a:schemeClr val="dk1"/>
                          </a:solidFill>
                          <a:latin typeface="+mn-lt"/>
                          <a:ea typeface="+mn-ea"/>
                          <a:cs typeface="+mn-cs"/>
                        </a:rPr>
                        <a:t>	</a:t>
                      </a:r>
                      <a:endParaRPr lang="en-US" b="1" dirty="0">
                        <a:solidFill>
                          <a:srgbClr val="C00000"/>
                        </a:solidFill>
                      </a:endParaRPr>
                    </a:p>
                  </a:txBody>
                  <a:tcPr/>
                </a:tc>
                <a:tc>
                  <a:txBody>
                    <a:bodyPr/>
                    <a:lstStyle/>
                    <a:p>
                      <a:pPr algn="l"/>
                      <a:r>
                        <a:rPr kumimoji="0" lang="en-US" sz="2000" b="1" kern="1200" baseline="0" dirty="0" smtClean="0">
                          <a:solidFill>
                            <a:srgbClr val="C00000"/>
                          </a:solidFill>
                          <a:latin typeface="+mn-lt"/>
                          <a:ea typeface="+mn-ea"/>
                          <a:cs typeface="+mn-cs"/>
                        </a:rPr>
                        <a:t>Laboratories should have a defined protocol when changing tumor marker methods. </a:t>
                      </a:r>
                      <a:endParaRPr lang="en-US" sz="2000"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1" kern="1200" baseline="0" dirty="0" smtClean="0">
                          <a:solidFill>
                            <a:srgbClr val="C00000"/>
                          </a:solidFill>
                          <a:latin typeface="+mn-lt"/>
                          <a:ea typeface="+mn-ea"/>
                          <a:cs typeface="+mn-cs"/>
                        </a:rPr>
                        <a:t>This may necessitate analyzing the previous specimen by the new method or requesting a further specimen to re-establish the baseline and/or confirm the trend in marker level. </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solidFill>
                          <a:srgbClr val="C00000"/>
                        </a:solidFill>
                      </a:endParaRPr>
                    </a:p>
                    <a:p>
                      <a:endParaRPr lang="en-US" sz="1800" b="1" dirty="0">
                        <a:solidFill>
                          <a:srgbClr val="FF0000"/>
                        </a:solidFill>
                      </a:endParaRPr>
                    </a:p>
                  </a:txBody>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28604"/>
          </a:xfrm>
          <a:solidFill>
            <a:schemeClr val="accent5">
              <a:lumMod val="20000"/>
              <a:lumOff val="80000"/>
            </a:schemeClr>
          </a:solidFill>
        </p:spPr>
        <p:txBody>
          <a:bodyPr/>
          <a:lstStyle/>
          <a:p>
            <a:pPr algn="ctr"/>
            <a:r>
              <a:rPr lang="en-US" sz="2000" b="1" dirty="0" smtClean="0">
                <a:solidFill>
                  <a:srgbClr val="C00000"/>
                </a:solidFill>
              </a:rPr>
              <a:t>NACB recommendations: Quality requirements in the post-analytical phase </a:t>
            </a:r>
            <a:endParaRPr lang="en-US" sz="2000" dirty="0">
              <a:solidFill>
                <a:srgbClr val="C00000"/>
              </a:solidFill>
            </a:endParaRPr>
          </a:p>
        </p:txBody>
      </p:sp>
      <p:graphicFrame>
        <p:nvGraphicFramePr>
          <p:cNvPr id="4" name="Content Placeholder 3"/>
          <p:cNvGraphicFramePr>
            <a:graphicFrameLocks noGrp="1"/>
          </p:cNvGraphicFramePr>
          <p:nvPr>
            <p:ph idx="1"/>
          </p:nvPr>
        </p:nvGraphicFramePr>
        <p:xfrm>
          <a:off x="0" y="428604"/>
          <a:ext cx="9144000" cy="6286543"/>
        </p:xfrm>
        <a:graphic>
          <a:graphicData uri="http://schemas.openxmlformats.org/drawingml/2006/table">
            <a:tbl>
              <a:tblPr firstRow="1" bandRow="1">
                <a:tableStyleId>{5C22544A-7EE6-4342-B048-85BDC9FD1C3A}</a:tableStyleId>
              </a:tblPr>
              <a:tblGrid>
                <a:gridCol w="1714480"/>
                <a:gridCol w="3500462"/>
                <a:gridCol w="3929058"/>
              </a:tblGrid>
              <a:tr h="382361">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669132">
                <a:tc>
                  <a:txBody>
                    <a:bodyPr/>
                    <a:lstStyle/>
                    <a:p>
                      <a:r>
                        <a:rPr kumimoji="0" lang="en-US" sz="1800" b="1" kern="1200" baseline="0" dirty="0" smtClean="0">
                          <a:solidFill>
                            <a:srgbClr val="C00000"/>
                          </a:solidFill>
                          <a:latin typeface="+mn-lt"/>
                          <a:ea typeface="+mn-ea"/>
                          <a:cs typeface="+mn-cs"/>
                        </a:rPr>
                        <a:t>Factual requirements</a:t>
                      </a:r>
                      <a:endParaRPr lang="en-US" b="1" dirty="0">
                        <a:solidFill>
                          <a:srgbClr val="C00000"/>
                        </a:solidFill>
                      </a:endParaRPr>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200739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Knowledge of tumor marker half-lives 		</a:t>
                      </a:r>
                      <a:endParaRPr lang="en-US"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b="1" kern="1200" baseline="0" dirty="0" smtClean="0">
                          <a:solidFill>
                            <a:srgbClr val="C00000"/>
                          </a:solidFill>
                          <a:latin typeface="+mn-lt"/>
                          <a:ea typeface="+mn-ea"/>
                          <a:cs typeface="+mn-cs"/>
                        </a:rPr>
                        <a:t>Laboratories should be able to provide calculated tumor marker half-lives for the markers for which these are relevant (e.g. AFP, </a:t>
                      </a:r>
                      <a:r>
                        <a:rPr kumimoji="0" lang="en-US" sz="1600" b="1" kern="1200" baseline="0" dirty="0" err="1" smtClean="0">
                          <a:solidFill>
                            <a:srgbClr val="C00000"/>
                          </a:solidFill>
                          <a:latin typeface="+mn-lt"/>
                          <a:ea typeface="+mn-ea"/>
                          <a:cs typeface="+mn-cs"/>
                        </a:rPr>
                        <a:t>hCG</a:t>
                      </a:r>
                      <a:r>
                        <a:rPr kumimoji="0" lang="en-US" sz="1600" b="1" kern="1200" baseline="0" dirty="0" smtClean="0">
                          <a:solidFill>
                            <a:srgbClr val="C00000"/>
                          </a:solidFill>
                          <a:latin typeface="+mn-lt"/>
                          <a:ea typeface="+mn-ea"/>
                          <a:cs typeface="+mn-cs"/>
                        </a:rPr>
                        <a:t>). </a:t>
                      </a:r>
                      <a:endParaRPr lang="en-US" sz="1600"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rgbClr val="C00000"/>
                          </a:solidFill>
                          <a:latin typeface="+mn-lt"/>
                          <a:ea typeface="+mn-ea"/>
                          <a:cs typeface="+mn-cs"/>
                        </a:rPr>
                        <a:t>Half-lives are defined as the time to 50% reduction of circulating tumor marker concentration following complete removal of tumor tissue. 	</a:t>
                      </a:r>
                      <a:endParaRPr lang="en-US" sz="1800" b="1" dirty="0">
                        <a:solidFill>
                          <a:srgbClr val="FF0000"/>
                        </a:solidFill>
                      </a:endParaRPr>
                    </a:p>
                  </a:txBody>
                  <a:tcPr/>
                </a:tc>
              </a:tr>
              <a:tr h="32276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Objective audit of tumor marker utility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solidFill>
                          <a:srgbClr val="C00000"/>
                        </a:solidFill>
                      </a:endParaRPr>
                    </a:p>
                  </a:txBody>
                  <a:tcPr/>
                </a:tc>
                <a:tc>
                  <a:txBody>
                    <a:bodyPr/>
                    <a:lstStyle/>
                    <a:p>
                      <a:pPr algn="l"/>
                      <a:r>
                        <a:rPr kumimoji="0" lang="en-US" sz="2000" b="1" kern="1200" baseline="0" dirty="0" smtClean="0">
                          <a:solidFill>
                            <a:srgbClr val="C00000"/>
                          </a:solidFill>
                          <a:latin typeface="+mn-lt"/>
                          <a:ea typeface="+mn-ea"/>
                          <a:cs typeface="+mn-cs"/>
                        </a:rPr>
                        <a:t>Laboratories should be involved in on-going audit of the clinical utility of the results they provide. </a:t>
                      </a:r>
                      <a:endParaRPr lang="en-US" sz="2000" b="1" dirty="0">
                        <a:solidFill>
                          <a:srgbClr val="C00000"/>
                        </a:solidFill>
                      </a:endParaRPr>
                    </a:p>
                  </a:txBody>
                  <a:tcPr/>
                </a:tc>
                <a:tc>
                  <a:txBody>
                    <a:bodyPr/>
                    <a:lstStyle/>
                    <a:p>
                      <a:pPr algn="l"/>
                      <a:r>
                        <a:rPr kumimoji="0" lang="en-US" sz="2400" b="1" kern="1200" baseline="0" dirty="0" smtClean="0">
                          <a:solidFill>
                            <a:srgbClr val="C00000"/>
                          </a:solidFill>
                          <a:latin typeface="+mn-lt"/>
                          <a:ea typeface="+mn-ea"/>
                          <a:cs typeface="+mn-cs"/>
                        </a:rPr>
                        <a:t>This remains a priority and is being considered by a number of professional organizations</a:t>
                      </a:r>
                      <a:r>
                        <a:rPr kumimoji="0" lang="en-US" sz="1800" kern="1200" baseline="0" dirty="0" smtClean="0">
                          <a:solidFill>
                            <a:schemeClr val="dk1"/>
                          </a:solidFill>
                          <a:latin typeface="+mn-lt"/>
                          <a:ea typeface="+mn-ea"/>
                          <a:cs typeface="+mn-cs"/>
                        </a:rPr>
                        <a:t>. 	</a:t>
                      </a:r>
                      <a:endParaRPr lang="en-US" sz="1800" b="1" dirty="0">
                        <a:solidFill>
                          <a:srgbClr val="FF0000"/>
                        </a:solidFill>
                      </a:endParaRPr>
                    </a:p>
                  </a:txBody>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28604"/>
          </a:xfrm>
          <a:solidFill>
            <a:schemeClr val="accent5">
              <a:lumMod val="20000"/>
              <a:lumOff val="80000"/>
            </a:schemeClr>
          </a:solidFill>
        </p:spPr>
        <p:txBody>
          <a:bodyPr/>
          <a:lstStyle/>
          <a:p>
            <a:pPr algn="ctr"/>
            <a:r>
              <a:rPr lang="en-US" sz="2000" b="1" dirty="0" smtClean="0">
                <a:solidFill>
                  <a:srgbClr val="C00000"/>
                </a:solidFill>
              </a:rPr>
              <a:t>NACB recommendations: Quality requirements in the post-analytical phase </a:t>
            </a:r>
            <a:endParaRPr lang="en-US" sz="2000" dirty="0">
              <a:solidFill>
                <a:srgbClr val="C00000"/>
              </a:solidFill>
            </a:endParaRPr>
          </a:p>
        </p:txBody>
      </p:sp>
      <p:graphicFrame>
        <p:nvGraphicFramePr>
          <p:cNvPr id="4" name="Content Placeholder 3"/>
          <p:cNvGraphicFramePr>
            <a:graphicFrameLocks noGrp="1"/>
          </p:cNvGraphicFramePr>
          <p:nvPr>
            <p:ph idx="1"/>
          </p:nvPr>
        </p:nvGraphicFramePr>
        <p:xfrm>
          <a:off x="0" y="428605"/>
          <a:ext cx="9144000" cy="6248908"/>
        </p:xfrm>
        <a:graphic>
          <a:graphicData uri="http://schemas.openxmlformats.org/drawingml/2006/table">
            <a:tbl>
              <a:tblPr firstRow="1" bandRow="1">
                <a:tableStyleId>{5C22544A-7EE6-4342-B048-85BDC9FD1C3A}</a:tableStyleId>
              </a:tblPr>
              <a:tblGrid>
                <a:gridCol w="1714480"/>
                <a:gridCol w="3500462"/>
                <a:gridCol w="3929058"/>
              </a:tblGrid>
              <a:tr h="344344">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602603">
                <a:tc>
                  <a:txBody>
                    <a:bodyPr/>
                    <a:lstStyle/>
                    <a:p>
                      <a:r>
                        <a:rPr kumimoji="0" lang="en-US" sz="1800" b="1" kern="1200" baseline="0" dirty="0" smtClean="0">
                          <a:solidFill>
                            <a:srgbClr val="C00000"/>
                          </a:solidFill>
                          <a:latin typeface="+mn-lt"/>
                          <a:ea typeface="+mn-ea"/>
                          <a:cs typeface="+mn-cs"/>
                        </a:rPr>
                        <a:t>Reporting requirements </a:t>
                      </a:r>
                      <a:endParaRPr lang="en-US" dirty="0"/>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1893894">
                <a:tc>
                  <a:txBody>
                    <a:bodyPr/>
                    <a:lstStyle/>
                    <a:p>
                      <a:pPr algn="l"/>
                      <a:r>
                        <a:rPr kumimoji="0" lang="en-US" sz="1800" b="1" kern="1200" baseline="0" dirty="0" err="1" smtClean="0">
                          <a:solidFill>
                            <a:srgbClr val="C00000"/>
                          </a:solidFill>
                          <a:latin typeface="+mn-lt"/>
                          <a:ea typeface="+mn-ea"/>
                          <a:cs typeface="+mn-cs"/>
                        </a:rPr>
                        <a:t>Cumulation</a:t>
                      </a:r>
                      <a:r>
                        <a:rPr kumimoji="0" lang="en-US" sz="1800" b="1" kern="1200" baseline="0" dirty="0" smtClean="0">
                          <a:solidFill>
                            <a:srgbClr val="C00000"/>
                          </a:solidFill>
                          <a:latin typeface="+mn-lt"/>
                          <a:ea typeface="+mn-ea"/>
                          <a:cs typeface="+mn-cs"/>
                        </a:rPr>
                        <a:t> of tumor marker results </a:t>
                      </a:r>
                      <a:r>
                        <a:rPr kumimoji="0" lang="en-US" sz="1800" kern="1200" baseline="0" dirty="0" smtClean="0">
                          <a:solidFill>
                            <a:schemeClr val="dk1"/>
                          </a:solidFill>
                          <a:latin typeface="+mn-lt"/>
                          <a:ea typeface="+mn-ea"/>
                          <a:cs typeface="+mn-cs"/>
                        </a:rPr>
                        <a:t>	</a:t>
                      </a:r>
                    </a:p>
                    <a:p>
                      <a:endParaRPr lang="en-US"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chemeClr val="dk1"/>
                          </a:solidFill>
                          <a:latin typeface="+mn-lt"/>
                          <a:ea typeface="+mn-ea"/>
                          <a:cs typeface="+mn-cs"/>
                        </a:rPr>
                        <a:t>	</a:t>
                      </a:r>
                      <a:r>
                        <a:rPr kumimoji="0" lang="en-US" sz="1800" b="1" kern="1200" baseline="0" dirty="0" smtClean="0">
                          <a:solidFill>
                            <a:srgbClr val="C00000"/>
                          </a:solidFill>
                          <a:latin typeface="+mn-lt"/>
                          <a:ea typeface="+mn-ea"/>
                          <a:cs typeface="+mn-cs"/>
                        </a:rPr>
                        <a:t>Laboratories should provide fully cumulated tumor marker results. Graphical representations may also be helpful. </a:t>
                      </a:r>
                      <a:endParaRPr lang="en-US" sz="1800"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Helpful reports facilitate interpretation and communication between laboratory and clinic. It is helpful if the reports incorporate any brief clinical information available, particularly dates of operation etc.</a:t>
                      </a:r>
                      <a:endParaRPr lang="en-US" sz="1800" b="1" dirty="0">
                        <a:solidFill>
                          <a:srgbClr val="FF0000"/>
                        </a:solidFill>
                      </a:endParaRPr>
                    </a:p>
                  </a:txBody>
                  <a:tcPr/>
                </a:tc>
              </a:tr>
              <a:tr h="323138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Tumor marker method used 	</a:t>
                      </a:r>
                      <a:endParaRPr lang="en-US"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rgbClr val="C00000"/>
                          </a:solidFill>
                          <a:latin typeface="+mn-lt"/>
                          <a:ea typeface="+mn-ea"/>
                          <a:cs typeface="+mn-cs"/>
                        </a:rPr>
                        <a:t>Laboratories should indicate the method used on the report form and highlight whether any change of method is likely to have affected interpretation of the trend in marker result.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solidFill>
                          <a:srgbClr val="C00000"/>
                        </a:solidFill>
                      </a:endParaRPr>
                    </a:p>
                    <a:p>
                      <a:endParaRPr lang="en-US" sz="1800" b="1" dirty="0">
                        <a:solidFill>
                          <a:srgbClr val="C00000"/>
                        </a:solidFill>
                      </a:endParaRPr>
                    </a:p>
                  </a:txBody>
                  <a:tcPr/>
                </a:tc>
                <a:tc>
                  <a:txBody>
                    <a:bodyPr/>
                    <a:lstStyle/>
                    <a:p>
                      <a:endParaRPr lang="en-US" sz="1800" b="1" dirty="0">
                        <a:solidFill>
                          <a:srgbClr val="FF0000"/>
                        </a:solidFill>
                      </a:endParaRPr>
                    </a:p>
                  </a:txBody>
                  <a:tcPr>
                    <a:solidFill>
                      <a:schemeClr val="accent5">
                        <a:lumMod val="75000"/>
                      </a:schemeClr>
                    </a:solidFill>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28604"/>
          </a:xfrm>
          <a:solidFill>
            <a:schemeClr val="accent5">
              <a:lumMod val="20000"/>
              <a:lumOff val="80000"/>
            </a:schemeClr>
          </a:solidFill>
        </p:spPr>
        <p:txBody>
          <a:bodyPr/>
          <a:lstStyle/>
          <a:p>
            <a:pPr algn="ctr"/>
            <a:r>
              <a:rPr lang="en-US" sz="2000" b="1" dirty="0" smtClean="0">
                <a:solidFill>
                  <a:srgbClr val="C00000"/>
                </a:solidFill>
              </a:rPr>
              <a:t>NACB recommendations: Quality requirements in the post-analytical phase </a:t>
            </a:r>
            <a:endParaRPr lang="en-US" sz="2000" dirty="0">
              <a:solidFill>
                <a:srgbClr val="C00000"/>
              </a:solidFill>
            </a:endParaRPr>
          </a:p>
        </p:txBody>
      </p:sp>
      <p:graphicFrame>
        <p:nvGraphicFramePr>
          <p:cNvPr id="4" name="Content Placeholder 3"/>
          <p:cNvGraphicFramePr>
            <a:graphicFrameLocks noGrp="1"/>
          </p:cNvGraphicFramePr>
          <p:nvPr>
            <p:ph idx="1"/>
          </p:nvPr>
        </p:nvGraphicFramePr>
        <p:xfrm>
          <a:off x="0" y="428605"/>
          <a:ext cx="9144000" cy="6215105"/>
        </p:xfrm>
        <a:graphic>
          <a:graphicData uri="http://schemas.openxmlformats.org/drawingml/2006/table">
            <a:tbl>
              <a:tblPr firstRow="1" bandRow="1">
                <a:tableStyleId>{5C22544A-7EE6-4342-B048-85BDC9FD1C3A}</a:tableStyleId>
              </a:tblPr>
              <a:tblGrid>
                <a:gridCol w="1857356"/>
                <a:gridCol w="3357586"/>
                <a:gridCol w="3929058"/>
              </a:tblGrid>
              <a:tr h="374601">
                <a:tc>
                  <a:txBody>
                    <a:bodyPr/>
                    <a:lstStyle/>
                    <a:p>
                      <a:r>
                        <a:rPr kumimoji="0" lang="en-US" sz="1600" b="1" kern="1200" baseline="0" dirty="0" smtClean="0">
                          <a:solidFill>
                            <a:schemeClr val="lt1"/>
                          </a:solidFill>
                          <a:latin typeface="+mn-lt"/>
                          <a:ea typeface="+mn-ea"/>
                          <a:cs typeface="+mn-cs"/>
                        </a:rPr>
                        <a:t>Requirements</a:t>
                      </a:r>
                      <a:endParaRPr lang="en-US" dirty="0"/>
                    </a:p>
                  </a:txBody>
                  <a:tcPr/>
                </a:tc>
                <a:tc>
                  <a:txBody>
                    <a:bodyPr/>
                    <a:lstStyle/>
                    <a:p>
                      <a:r>
                        <a:rPr kumimoji="0" lang="en-US" sz="1800" b="1" kern="1200" baseline="0" dirty="0" smtClean="0">
                          <a:solidFill>
                            <a:schemeClr val="lt1"/>
                          </a:solidFill>
                          <a:latin typeface="+mn-lt"/>
                          <a:ea typeface="+mn-ea"/>
                          <a:cs typeface="+mn-cs"/>
                        </a:rPr>
                        <a:t>Recommendations</a:t>
                      </a:r>
                      <a:endParaRPr lang="en-US" dirty="0"/>
                    </a:p>
                  </a:txBody>
                  <a:tcPr/>
                </a:tc>
                <a:tc>
                  <a:txBody>
                    <a:bodyPr/>
                    <a:lstStyle/>
                    <a:p>
                      <a:r>
                        <a:rPr kumimoji="0" lang="en-US" sz="1800" b="1" kern="1200" baseline="0" dirty="0" smtClean="0">
                          <a:solidFill>
                            <a:schemeClr val="lt1"/>
                          </a:solidFill>
                          <a:latin typeface="+mn-lt"/>
                          <a:ea typeface="+mn-ea"/>
                          <a:cs typeface="+mn-cs"/>
                        </a:rPr>
                        <a:t>Comments / specific examples </a:t>
                      </a:r>
                      <a:endParaRPr lang="en-US" dirty="0"/>
                    </a:p>
                  </a:txBody>
                  <a:tcPr/>
                </a:tc>
              </a:tr>
              <a:tr h="9365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Reporting requirements </a:t>
                      </a:r>
                      <a:endParaRPr lang="en-US" dirty="0" smtClean="0"/>
                    </a:p>
                    <a:p>
                      <a:endParaRPr lang="en-US" dirty="0"/>
                    </a:p>
                  </a:txBody>
                  <a:tcPr/>
                </a:tc>
                <a:tc>
                  <a:txBody>
                    <a:bodyPr/>
                    <a:lstStyle/>
                    <a:p>
                      <a:endParaRPr lang="en-US" dirty="0"/>
                    </a:p>
                  </a:txBody>
                  <a:tcPr>
                    <a:solidFill>
                      <a:schemeClr val="accent5">
                        <a:lumMod val="75000"/>
                      </a:schemeClr>
                    </a:solidFill>
                  </a:tcPr>
                </a:tc>
                <a:tc>
                  <a:txBody>
                    <a:bodyPr/>
                    <a:lstStyle/>
                    <a:p>
                      <a:endParaRPr lang="en-US" dirty="0"/>
                    </a:p>
                  </a:txBody>
                  <a:tcPr>
                    <a:solidFill>
                      <a:schemeClr val="accent5">
                        <a:lumMod val="75000"/>
                      </a:schemeClr>
                    </a:solidFill>
                  </a:tcPr>
                </a:tc>
              </a:tr>
              <a:tr h="21227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b="1" kern="1200" baseline="0" dirty="0" smtClean="0">
                          <a:solidFill>
                            <a:srgbClr val="C00000"/>
                          </a:solidFill>
                          <a:latin typeface="+mn-lt"/>
                          <a:ea typeface="+mn-ea"/>
                          <a:cs typeface="+mn-cs"/>
                        </a:rPr>
                        <a:t>Recommendations</a:t>
                      </a:r>
                      <a:r>
                        <a:rPr kumimoji="0" lang="en-US" sz="1600" b="1" kern="1200" baseline="0" dirty="0" smtClean="0">
                          <a:solidFill>
                            <a:srgbClr val="C00000"/>
                          </a:solidFill>
                          <a:latin typeface="+mn-lt"/>
                          <a:ea typeface="+mn-ea"/>
                          <a:cs typeface="+mn-cs"/>
                        </a:rPr>
                        <a:t> as to the appropriate frequency of tumor marker measurements 	</a:t>
                      </a:r>
                      <a:r>
                        <a:rPr kumimoji="0" lang="en-US" sz="1800" kern="1200" baseline="0" dirty="0" smtClean="0">
                          <a:solidFill>
                            <a:schemeClr val="dk1"/>
                          </a:solidFill>
                          <a:latin typeface="+mn-lt"/>
                          <a:ea typeface="+mn-ea"/>
                          <a:cs typeface="+mn-cs"/>
                        </a:rPr>
                        <a:t>	</a:t>
                      </a:r>
                      <a:endParaRPr lang="en-US"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rgbClr val="C00000"/>
                          </a:solidFill>
                          <a:latin typeface="+mn-lt"/>
                          <a:ea typeface="+mn-ea"/>
                          <a:cs typeface="+mn-cs"/>
                        </a:rPr>
                        <a:t>Laboratories should be willing to advise on the frequency of monitoring and the need for confirmatory specimens. </a:t>
                      </a:r>
                      <a:endParaRPr lang="en-US" sz="2000" b="1" dirty="0">
                        <a:solidFill>
                          <a:srgbClr val="C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rgbClr val="C00000"/>
                          </a:solidFill>
                          <a:latin typeface="+mn-lt"/>
                          <a:ea typeface="+mn-ea"/>
                          <a:cs typeface="+mn-cs"/>
                        </a:rPr>
                        <a:t>An apparent rise in marker concentration should always be confirmed by repeat measurement.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a:solidFill>
                          <a:srgbClr val="FF0000"/>
                        </a:solidFill>
                      </a:endParaRPr>
                    </a:p>
                  </a:txBody>
                  <a:tcPr/>
                </a:tc>
              </a:tr>
              <a:tr h="27812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rgbClr val="C00000"/>
                          </a:solidFill>
                          <a:latin typeface="+mn-lt"/>
                          <a:ea typeface="+mn-ea"/>
                          <a:cs typeface="+mn-cs"/>
                        </a:rPr>
                        <a:t>Communication between laboratory and clinical staff 	</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solidFill>
                          <a:srgbClr val="C00000"/>
                        </a:solidFill>
                      </a:endParaRPr>
                    </a:p>
                  </a:txBody>
                  <a:tcPr/>
                </a:tc>
                <a:tc>
                  <a:txBody>
                    <a:bodyPr/>
                    <a:lstStyle/>
                    <a:p>
                      <a:r>
                        <a:rPr kumimoji="0" lang="en-US" sz="2000" b="1" kern="1200" baseline="0" dirty="0" smtClean="0">
                          <a:solidFill>
                            <a:srgbClr val="C00000"/>
                          </a:solidFill>
                          <a:latin typeface="+mn-lt"/>
                          <a:ea typeface="+mn-ea"/>
                          <a:cs typeface="+mn-cs"/>
                        </a:rPr>
                        <a:t>Laboratories should always welcome and encourage good communication with clinical users of the service</a:t>
                      </a:r>
                      <a:r>
                        <a:rPr kumimoji="0" lang="en-US" sz="1800" kern="1200" baseline="0" dirty="0" smtClean="0">
                          <a:solidFill>
                            <a:schemeClr val="dk1"/>
                          </a:solidFill>
                          <a:latin typeface="+mn-lt"/>
                          <a:ea typeface="+mn-ea"/>
                          <a:cs typeface="+mn-cs"/>
                        </a:rPr>
                        <a:t>. </a:t>
                      </a:r>
                      <a:endParaRPr lang="en-US" sz="1800" b="1" dirty="0">
                        <a:solidFill>
                          <a:srgbClr val="FF0000"/>
                        </a:solidFill>
                      </a:endParaRPr>
                    </a:p>
                  </a:txBody>
                  <a:tcPr/>
                </a:tc>
                <a:tc>
                  <a:txBody>
                    <a:bodyPr/>
                    <a:lstStyle/>
                    <a:p>
                      <a:r>
                        <a:rPr kumimoji="0" lang="en-US" sz="2400" b="1" kern="1200" baseline="0" dirty="0" smtClean="0">
                          <a:solidFill>
                            <a:srgbClr val="C00000"/>
                          </a:solidFill>
                          <a:latin typeface="+mn-lt"/>
                          <a:ea typeface="+mn-ea"/>
                          <a:cs typeface="+mn-cs"/>
                        </a:rPr>
                        <a:t>Good communication facilitates appropriate use of these (and other) tests</a:t>
                      </a:r>
                      <a:r>
                        <a:rPr kumimoji="0" lang="en-US" sz="1800" kern="1200" baseline="0" dirty="0" smtClean="0">
                          <a:solidFill>
                            <a:schemeClr val="dk1"/>
                          </a:solidFill>
                          <a:latin typeface="+mn-lt"/>
                          <a:ea typeface="+mn-ea"/>
                          <a:cs typeface="+mn-cs"/>
                        </a:rPr>
                        <a:t>. 	</a:t>
                      </a:r>
                      <a:endParaRPr lang="en-US" sz="1800" b="1" dirty="0">
                        <a:solidFill>
                          <a:srgbClr val="FF0000"/>
                        </a:solidFill>
                      </a:endParaRPr>
                    </a:p>
                  </a:txBody>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REFERENCES </a:t>
            </a:r>
            <a:endParaRPr lang="en-US" dirty="0"/>
          </a:p>
        </p:txBody>
      </p:sp>
      <p:sp>
        <p:nvSpPr>
          <p:cNvPr id="3" name="Content Placeholder 2"/>
          <p:cNvSpPr>
            <a:spLocks noGrp="1"/>
          </p:cNvSpPr>
          <p:nvPr>
            <p:ph idx="1"/>
          </p:nvPr>
        </p:nvSpPr>
        <p:spPr>
          <a:xfrm>
            <a:off x="0" y="1357298"/>
            <a:ext cx="9001156" cy="5286411"/>
          </a:xfrm>
          <a:solidFill>
            <a:schemeClr val="accent1">
              <a:lumMod val="20000"/>
              <a:lumOff val="80000"/>
            </a:schemeClr>
          </a:solidFill>
        </p:spPr>
        <p:txBody>
          <a:bodyPr>
            <a:normAutofit/>
          </a:bodyPr>
          <a:lstStyle/>
          <a:p>
            <a:pPr algn="l"/>
            <a:r>
              <a:rPr lang="en-US" sz="1100" b="1" dirty="0" smtClean="0"/>
              <a:t>1. 	Fleisher M, </a:t>
            </a:r>
            <a:r>
              <a:rPr lang="en-US" sz="1100" b="1" dirty="0" err="1" smtClean="0"/>
              <a:t>Dnistrian</a:t>
            </a:r>
            <a:r>
              <a:rPr lang="en-US" sz="1100" b="1" dirty="0" smtClean="0"/>
              <a:t> AM, Sturgeon CM, </a:t>
            </a:r>
            <a:r>
              <a:rPr lang="en-US" sz="1100" b="1" dirty="0" err="1" smtClean="0"/>
              <a:t>Lamerz</a:t>
            </a:r>
            <a:r>
              <a:rPr lang="en-US" sz="1100" b="1" dirty="0" smtClean="0"/>
              <a:t> R, </a:t>
            </a:r>
            <a:r>
              <a:rPr lang="en-US" sz="1100" b="1" dirty="0" err="1" smtClean="0"/>
              <a:t>Wittliff</a:t>
            </a:r>
            <a:r>
              <a:rPr lang="en-US" sz="1100" b="1" dirty="0" smtClean="0"/>
              <a:t> JL. Practice guidelines and recommendations for use of tumor markers in the clinic. Chapter 5 in: Tumor Markers: Physiology, </a:t>
            </a:r>
            <a:r>
              <a:rPr lang="en-US" sz="1100" b="1" dirty="0" err="1" smtClean="0"/>
              <a:t>Pathobiology</a:t>
            </a:r>
            <a:r>
              <a:rPr lang="en-US" sz="1100" b="1" dirty="0" smtClean="0"/>
              <a:t>, Technology, and Clinical Applications, </a:t>
            </a:r>
            <a:r>
              <a:rPr lang="en-US" sz="1100" b="1" dirty="0" err="1" smtClean="0"/>
              <a:t>eds</a:t>
            </a:r>
            <a:r>
              <a:rPr lang="en-US" sz="1100" b="1" dirty="0" smtClean="0"/>
              <a:t> </a:t>
            </a:r>
            <a:r>
              <a:rPr lang="en-US" sz="1100" b="1" dirty="0" err="1" smtClean="0"/>
              <a:t>Diamandis</a:t>
            </a:r>
            <a:r>
              <a:rPr lang="en-US" sz="1100" b="1" dirty="0" smtClean="0"/>
              <a:t> EP, </a:t>
            </a:r>
            <a:r>
              <a:rPr lang="en-US" sz="1100" b="1" dirty="0" err="1" smtClean="0"/>
              <a:t>Fritsche</a:t>
            </a:r>
            <a:r>
              <a:rPr lang="en-US" sz="1100" b="1" dirty="0" smtClean="0"/>
              <a:t> HA, </a:t>
            </a:r>
            <a:r>
              <a:rPr lang="en-US" sz="1100" b="1" dirty="0" err="1" smtClean="0"/>
              <a:t>Lilja</a:t>
            </a:r>
            <a:r>
              <a:rPr lang="en-US" sz="1100" b="1" dirty="0" smtClean="0"/>
              <a:t> H, Chan DW, Schwartz MK. AACC Press, Washington DC 2002 pp 33-64 	</a:t>
            </a:r>
          </a:p>
          <a:p>
            <a:pPr algn="l"/>
            <a:r>
              <a:rPr lang="en-US" sz="1100" dirty="0" smtClean="0"/>
              <a:t>2. 	Hayes DF, </a:t>
            </a:r>
            <a:r>
              <a:rPr lang="en-US" sz="1100" dirty="0" err="1" smtClean="0"/>
              <a:t>Bast</a:t>
            </a:r>
            <a:r>
              <a:rPr lang="en-US" sz="1100" dirty="0" smtClean="0"/>
              <a:t> R, </a:t>
            </a:r>
            <a:r>
              <a:rPr lang="en-US" sz="1100" dirty="0" err="1" smtClean="0"/>
              <a:t>Desch</a:t>
            </a:r>
            <a:r>
              <a:rPr lang="en-US" sz="1100" dirty="0" smtClean="0"/>
              <a:t> CE, et al. A tumor marker utility grading system (TMUGS): a framework to evaluate clinical utility of tumor markers. J. </a:t>
            </a:r>
            <a:r>
              <a:rPr lang="en-US" sz="1100" dirty="0" err="1" smtClean="0"/>
              <a:t>Natl</a:t>
            </a:r>
            <a:r>
              <a:rPr lang="en-US" sz="1100" dirty="0" smtClean="0"/>
              <a:t> Cancer Inst. 1996; 88: 1456-1466. 	</a:t>
            </a:r>
          </a:p>
          <a:p>
            <a:pPr algn="l"/>
            <a:r>
              <a:rPr lang="en-US" sz="1100" dirty="0" smtClean="0"/>
              <a:t>3. 	Sturgeon CM. Limitations of assay techniques for tumor markers. Chapter 6 in: Tumor Markers: Physiology, </a:t>
            </a:r>
            <a:r>
              <a:rPr lang="en-US" sz="1100" dirty="0" err="1" smtClean="0"/>
              <a:t>Pathobiology</a:t>
            </a:r>
            <a:r>
              <a:rPr lang="en-US" sz="1100" dirty="0" smtClean="0"/>
              <a:t>, Technology, and Clinical Applications, </a:t>
            </a:r>
            <a:r>
              <a:rPr lang="en-US" sz="1100" dirty="0" err="1" smtClean="0"/>
              <a:t>eds</a:t>
            </a:r>
            <a:r>
              <a:rPr lang="en-US" sz="1100" dirty="0" smtClean="0"/>
              <a:t> </a:t>
            </a:r>
            <a:r>
              <a:rPr lang="en-US" sz="1100" dirty="0" err="1" smtClean="0"/>
              <a:t>Diamandis</a:t>
            </a:r>
            <a:r>
              <a:rPr lang="en-US" sz="1100" dirty="0" smtClean="0"/>
              <a:t> EP, </a:t>
            </a:r>
            <a:r>
              <a:rPr lang="en-US" sz="1100" dirty="0" err="1" smtClean="0"/>
              <a:t>Fritsche</a:t>
            </a:r>
            <a:r>
              <a:rPr lang="en-US" sz="1100" dirty="0" smtClean="0"/>
              <a:t> HA, </a:t>
            </a:r>
            <a:r>
              <a:rPr lang="en-US" sz="1100" dirty="0" err="1" smtClean="0"/>
              <a:t>Lilja</a:t>
            </a:r>
            <a:r>
              <a:rPr lang="en-US" sz="1100" dirty="0" smtClean="0"/>
              <a:t> H, Chan DW, Schwartz MK. AACC Press, Washington DC 2002 pp 65-81. 	</a:t>
            </a:r>
          </a:p>
          <a:p>
            <a:pPr algn="l"/>
            <a:r>
              <a:rPr lang="en-US" sz="1100" dirty="0" smtClean="0"/>
              <a:t>4. 	Hammond EH. Quality control and standardization for tumor markers. Chapter 4 in Chapter 6 in: Tumor Markers: Physiology, </a:t>
            </a:r>
            <a:r>
              <a:rPr lang="en-US" sz="1100" dirty="0" err="1" smtClean="0"/>
              <a:t>Pathobiology</a:t>
            </a:r>
            <a:r>
              <a:rPr lang="en-US" sz="1100" dirty="0" smtClean="0"/>
              <a:t>, Technology, and Clinical Applications, </a:t>
            </a:r>
            <a:r>
              <a:rPr lang="en-US" sz="1100" dirty="0" err="1" smtClean="0"/>
              <a:t>eds</a:t>
            </a:r>
            <a:r>
              <a:rPr lang="en-US" sz="1100" dirty="0" smtClean="0"/>
              <a:t> </a:t>
            </a:r>
            <a:r>
              <a:rPr lang="en-US" sz="1100" dirty="0" err="1" smtClean="0"/>
              <a:t>Diamandis</a:t>
            </a:r>
            <a:r>
              <a:rPr lang="en-US" sz="1100" dirty="0" smtClean="0"/>
              <a:t> EP, </a:t>
            </a:r>
            <a:r>
              <a:rPr lang="en-US" sz="1100" dirty="0" err="1" smtClean="0"/>
              <a:t>Fritsche</a:t>
            </a:r>
            <a:r>
              <a:rPr lang="en-US" sz="1100" dirty="0" smtClean="0"/>
              <a:t> HA, </a:t>
            </a:r>
            <a:r>
              <a:rPr lang="en-US" sz="1100" dirty="0" err="1" smtClean="0"/>
              <a:t>Lilja</a:t>
            </a:r>
            <a:r>
              <a:rPr lang="en-US" sz="1100" dirty="0" smtClean="0"/>
              <a:t> H, Chan DW, Schwartz MK. AACC Press, Washington DC 2002 pp 25-32. 	</a:t>
            </a:r>
          </a:p>
          <a:p>
            <a:pPr algn="l"/>
            <a:r>
              <a:rPr lang="en-US" sz="1100" dirty="0" smtClean="0"/>
              <a:t>5. 	Price CP, Allard J, Davies G, </a:t>
            </a:r>
            <a:r>
              <a:rPr lang="en-US" sz="1100" dirty="0" err="1" smtClean="0"/>
              <a:t>Dawnay</a:t>
            </a:r>
            <a:r>
              <a:rPr lang="en-US" sz="1100" dirty="0" smtClean="0"/>
              <a:t> A, Duffy MJ, France M, et al. Pre-and post-analytical factors that may influence use of serum prostate specific antigen and its </a:t>
            </a:r>
            <a:r>
              <a:rPr lang="en-US" sz="1100" dirty="0" err="1" smtClean="0"/>
              <a:t>isoforms</a:t>
            </a:r>
            <a:r>
              <a:rPr lang="en-US" sz="1100" dirty="0" smtClean="0"/>
              <a:t> in a screening </a:t>
            </a:r>
            <a:r>
              <a:rPr lang="en-US" sz="1100" dirty="0" err="1" smtClean="0"/>
              <a:t>programme</a:t>
            </a:r>
            <a:r>
              <a:rPr lang="en-US" sz="1100" dirty="0" smtClean="0"/>
              <a:t> for prostate cancer. Ann </a:t>
            </a:r>
            <a:r>
              <a:rPr lang="en-US" sz="1100" dirty="0" err="1" smtClean="0"/>
              <a:t>Clin</a:t>
            </a:r>
            <a:r>
              <a:rPr lang="en-US" sz="1100" dirty="0" smtClean="0"/>
              <a:t> </a:t>
            </a:r>
            <a:r>
              <a:rPr lang="en-US" sz="1100" dirty="0" err="1" smtClean="0"/>
              <a:t>Biochem</a:t>
            </a:r>
            <a:r>
              <a:rPr lang="en-US" sz="1100" dirty="0" smtClean="0"/>
              <a:t>. 2001;38:188-216 [Accessed May 30</a:t>
            </a:r>
            <a:r>
              <a:rPr lang="en-US" sz="1100" baseline="30000" dirty="0" smtClean="0"/>
              <a:t>th</a:t>
            </a:r>
            <a:r>
              <a:rPr lang="en-US" sz="1100" dirty="0" smtClean="0"/>
              <a:t>, 2005. Available at </a:t>
            </a:r>
          </a:p>
          <a:p>
            <a:pPr algn="l"/>
            <a:r>
              <a:rPr lang="en-US" sz="1100" dirty="0" smtClean="0"/>
              <a:t>http://www.leeds.ac.uk/acb/annals/annals_pdf/May01/188.PDF ] 	</a:t>
            </a:r>
          </a:p>
          <a:p>
            <a:pPr algn="l"/>
            <a:r>
              <a:rPr lang="en-US" sz="1100" dirty="0" smtClean="0"/>
              <a:t>6. 	Sturgeon CM. Practice guidelines for tumor marker use in the clinic. </a:t>
            </a:r>
            <a:r>
              <a:rPr lang="en-US" sz="1100" dirty="0" err="1" smtClean="0"/>
              <a:t>Clin</a:t>
            </a:r>
            <a:r>
              <a:rPr lang="en-US" sz="1100" dirty="0" smtClean="0"/>
              <a:t> </a:t>
            </a:r>
            <a:r>
              <a:rPr lang="en-US" sz="1100" dirty="0" err="1" smtClean="0"/>
              <a:t>Chem</a:t>
            </a:r>
            <a:r>
              <a:rPr lang="en-US" sz="1100" dirty="0" smtClean="0"/>
              <a:t> 2002; 48: 1151-1159 	</a:t>
            </a:r>
          </a:p>
          <a:p>
            <a:pPr algn="l"/>
            <a:r>
              <a:rPr lang="en-US" sz="1100" dirty="0" smtClean="0"/>
              <a:t>7. 	Association of Clinical Biochemists in Ireland: Guidelines for the use of tumor markers. 3</a:t>
            </a:r>
            <a:r>
              <a:rPr lang="en-US" sz="1100" baseline="30000" dirty="0" smtClean="0"/>
              <a:t>rd </a:t>
            </a:r>
            <a:r>
              <a:rPr lang="en-US" sz="1100" dirty="0" smtClean="0"/>
              <a:t>ed. 2005. [Accessed May 7</a:t>
            </a:r>
            <a:r>
              <a:rPr lang="en-US" sz="1100" baseline="30000" dirty="0" smtClean="0"/>
              <a:t>th</a:t>
            </a:r>
            <a:r>
              <a:rPr lang="en-US" sz="1100" dirty="0" smtClean="0"/>
              <a:t>, 2006. Available at http://www.acbi.ie/acbi-tmk.html] 	</a:t>
            </a:r>
          </a:p>
          <a:p>
            <a:pPr algn="l"/>
            <a:r>
              <a:rPr lang="en-US" sz="1100" dirty="0" smtClean="0"/>
              <a:t>8. 	</a:t>
            </a:r>
            <a:r>
              <a:rPr lang="en-US" sz="1100" dirty="0" err="1" smtClean="0"/>
              <a:t>Nonogaki</a:t>
            </a:r>
            <a:r>
              <a:rPr lang="en-US" sz="1100" dirty="0" smtClean="0"/>
              <a:t> H, </a:t>
            </a:r>
            <a:r>
              <a:rPr lang="en-US" sz="1100" dirty="0" err="1" smtClean="0"/>
              <a:t>FujiiS</a:t>
            </a:r>
            <a:r>
              <a:rPr lang="en-US" sz="1100" dirty="0" smtClean="0"/>
              <a:t>, </a:t>
            </a:r>
            <a:r>
              <a:rPr lang="en-US" sz="1100" dirty="0" err="1" smtClean="0"/>
              <a:t>Konishi</a:t>
            </a:r>
            <a:r>
              <a:rPr lang="en-US" sz="1100" dirty="0" smtClean="0"/>
              <a:t> I, </a:t>
            </a:r>
            <a:r>
              <a:rPr lang="en-US" sz="1100" dirty="0" err="1" smtClean="0"/>
              <a:t>Nanbu</a:t>
            </a:r>
            <a:r>
              <a:rPr lang="en-US" sz="1100" dirty="0" smtClean="0"/>
              <a:t> Y, Kobayashi F, Mori T. Serial changes of serum CA125 levels during menstrual cycles. Asia Oceania J </a:t>
            </a:r>
            <a:r>
              <a:rPr lang="en-US" sz="1100" dirty="0" err="1" smtClean="0"/>
              <a:t>Obstet</a:t>
            </a:r>
            <a:r>
              <a:rPr lang="en-US" sz="1100" dirty="0" smtClean="0"/>
              <a:t> </a:t>
            </a:r>
            <a:r>
              <a:rPr lang="en-US" sz="1100" dirty="0" err="1" smtClean="0"/>
              <a:t>Gynaecol</a:t>
            </a:r>
            <a:r>
              <a:rPr lang="en-US" sz="1100" dirty="0" smtClean="0"/>
              <a:t> 1994;17:369-378 	</a:t>
            </a:r>
          </a:p>
          <a:p>
            <a:pPr algn="l"/>
            <a:r>
              <a:rPr lang="en-US" sz="1100" dirty="0" smtClean="0"/>
              <a:t>9. 	</a:t>
            </a:r>
            <a:r>
              <a:rPr lang="en-US" sz="1100" dirty="0" err="1" smtClean="0"/>
              <a:t>Muyldermans</a:t>
            </a:r>
            <a:r>
              <a:rPr lang="en-US" sz="1100" dirty="0" smtClean="0"/>
              <a:t> M, </a:t>
            </a:r>
            <a:r>
              <a:rPr lang="en-US" sz="1100" dirty="0" err="1" smtClean="0"/>
              <a:t>Cornillie</a:t>
            </a:r>
            <a:r>
              <a:rPr lang="en-US" sz="1100" dirty="0" smtClean="0"/>
              <a:t> FJ, </a:t>
            </a:r>
            <a:r>
              <a:rPr lang="en-US" sz="1100" dirty="0" err="1" smtClean="0"/>
              <a:t>Koninckx</a:t>
            </a:r>
            <a:r>
              <a:rPr lang="en-US" sz="1100" dirty="0" smtClean="0"/>
              <a:t> PR. CA125 and endometriosis. Hum </a:t>
            </a:r>
            <a:r>
              <a:rPr lang="en-US" sz="1100" dirty="0" err="1" smtClean="0"/>
              <a:t>Reprod</a:t>
            </a:r>
            <a:r>
              <a:rPr lang="en-US" sz="1100" dirty="0" smtClean="0"/>
              <a:t> Update 1995;1:173-187 	</a:t>
            </a:r>
          </a:p>
          <a:p>
            <a:pPr algn="l"/>
            <a:r>
              <a:rPr lang="en-US" sz="1100" dirty="0" smtClean="0"/>
              <a:t>10. 	Singh R, Cahill D, </a:t>
            </a:r>
            <a:r>
              <a:rPr lang="en-US" sz="1100" dirty="0" err="1" smtClean="0"/>
              <a:t>Popert</a:t>
            </a:r>
            <a:r>
              <a:rPr lang="en-US" sz="1100" dirty="0" smtClean="0"/>
              <a:t> R, O’Brien TS.. Repeating the measurement of prostate-specific antigen in symptomatic men can avoid unnecessary prostatic biopsy. BJU </a:t>
            </a:r>
            <a:r>
              <a:rPr lang="en-US" sz="1100" dirty="0" err="1" smtClean="0"/>
              <a:t>Int</a:t>
            </a:r>
            <a:r>
              <a:rPr lang="en-US" sz="1100" dirty="0" smtClean="0"/>
              <a:t> 2003;92:932-935 	</a:t>
            </a:r>
          </a:p>
          <a:p>
            <a:pPr algn="l"/>
            <a:r>
              <a:rPr lang="en-US" sz="1100" dirty="0" smtClean="0"/>
              <a:t>+11. 	Sturgeon CM, McAllister EJ. Analysis of </a:t>
            </a:r>
            <a:r>
              <a:rPr lang="en-US" sz="1100" dirty="0" err="1" smtClean="0"/>
              <a:t>hCG</a:t>
            </a:r>
            <a:r>
              <a:rPr lang="en-US" sz="1100" dirty="0" smtClean="0"/>
              <a:t>: clinical applications and assay 	</a:t>
            </a:r>
          </a:p>
          <a:p>
            <a:pPr algn="l"/>
            <a:endParaRPr lang="en-US" sz="11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p:cNvGraphicFramePr>
          <p:nvPr>
            <p:ph idx="1"/>
          </p:nvPr>
        </p:nvGraphicFramePr>
        <p:xfrm>
          <a:off x="0" y="-365736"/>
          <a:ext cx="9144000" cy="722376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142984">
                <a:tc>
                  <a:txBody>
                    <a:bodyPr/>
                    <a:lstStyle/>
                    <a:p>
                      <a:r>
                        <a:rPr kumimoji="0" lang="en-US" sz="1800" b="1" kern="1200" baseline="0" dirty="0" smtClean="0">
                          <a:solidFill>
                            <a:schemeClr val="lt1"/>
                          </a:solidFill>
                          <a:latin typeface="+mn-lt"/>
                          <a:ea typeface="+mn-ea"/>
                          <a:cs typeface="+mn-cs"/>
                        </a:rPr>
                        <a:t>					</a:t>
                      </a:r>
                      <a:endParaRPr lang="en-US" dirty="0"/>
                    </a:p>
                  </a:txBody>
                  <a:tcPr/>
                </a:tc>
                <a:tc>
                  <a:txBody>
                    <a:bodyPr/>
                    <a:lstStyle/>
                    <a:p>
                      <a:r>
                        <a:rPr kumimoji="0" lang="en-US" sz="1800" b="1" kern="1200" baseline="0" dirty="0" smtClean="0">
                          <a:solidFill>
                            <a:srgbClr val="FF0000"/>
                          </a:solidFill>
                          <a:latin typeface="+mn-lt"/>
                          <a:ea typeface="+mn-ea"/>
                          <a:cs typeface="+mn-cs"/>
                        </a:rPr>
                        <a:t>Screening / early detection </a:t>
                      </a:r>
                      <a:endParaRPr lang="en-US" dirty="0">
                        <a:solidFill>
                          <a:srgbClr val="FF0000"/>
                        </a:solidFill>
                      </a:endParaRPr>
                    </a:p>
                  </a:txBody>
                  <a:tcPr/>
                </a:tc>
                <a:tc>
                  <a:txBody>
                    <a:bodyPr/>
                    <a:lstStyle/>
                    <a:p>
                      <a:r>
                        <a:rPr kumimoji="0" lang="en-US" sz="1800" b="1" kern="1200" baseline="0" dirty="0" smtClean="0">
                          <a:solidFill>
                            <a:srgbClr val="FF0000"/>
                          </a:solidFill>
                          <a:latin typeface="+mn-lt"/>
                          <a:ea typeface="+mn-ea"/>
                          <a:cs typeface="+mn-cs"/>
                        </a:rPr>
                        <a:t>Diagnosis / case-finding </a:t>
                      </a:r>
                      <a:endParaRPr lang="en-US" dirty="0">
                        <a:solidFill>
                          <a:srgbClr val="FF0000"/>
                        </a:solidFill>
                      </a:endParaRPr>
                    </a:p>
                  </a:txBody>
                  <a:tcPr/>
                </a:tc>
                <a:tc>
                  <a:txBody>
                    <a:bodyPr/>
                    <a:lstStyle/>
                    <a:p>
                      <a:r>
                        <a:rPr kumimoji="0" lang="en-US" sz="1800" b="1" kern="1200" baseline="0" dirty="0" smtClean="0">
                          <a:solidFill>
                            <a:srgbClr val="FF0000"/>
                          </a:solidFill>
                          <a:latin typeface="+mn-lt"/>
                          <a:ea typeface="+mn-ea"/>
                          <a:cs typeface="+mn-cs"/>
                        </a:rPr>
                        <a:t>Staging / prognosis </a:t>
                      </a:r>
                      <a:endParaRPr lang="en-US" dirty="0">
                        <a:solidFill>
                          <a:srgbClr val="FF0000"/>
                        </a:solidFill>
                      </a:endParaRPr>
                    </a:p>
                  </a:txBody>
                  <a:tcPr/>
                </a:tc>
                <a:tc>
                  <a:txBody>
                    <a:bodyPr/>
                    <a:lstStyle/>
                    <a:p>
                      <a:r>
                        <a:rPr kumimoji="0" lang="en-US" sz="1800" b="1" kern="1200" baseline="0" dirty="0" smtClean="0">
                          <a:solidFill>
                            <a:srgbClr val="FF0000"/>
                          </a:solidFill>
                          <a:latin typeface="+mn-lt"/>
                          <a:ea typeface="+mn-ea"/>
                          <a:cs typeface="+mn-cs"/>
                        </a:rPr>
                        <a:t>Detecting recurrence </a:t>
                      </a:r>
                      <a:endParaRPr lang="en-US" dirty="0">
                        <a:solidFill>
                          <a:srgbClr val="FF0000"/>
                        </a:solidFill>
                      </a:endParaRPr>
                    </a:p>
                  </a:txBody>
                  <a:tcPr/>
                </a:tc>
                <a:tc>
                  <a:txBody>
                    <a:bodyPr/>
                    <a:lstStyle/>
                    <a:p>
                      <a:r>
                        <a:rPr kumimoji="0" lang="en-US" sz="1600" b="1" kern="1200" baseline="0" dirty="0" smtClean="0">
                          <a:solidFill>
                            <a:srgbClr val="FF0000"/>
                          </a:solidFill>
                          <a:latin typeface="+mn-lt"/>
                          <a:ea typeface="+mn-ea"/>
                          <a:cs typeface="+mn-cs"/>
                        </a:rPr>
                        <a:t>Monitoring therapy 	</a:t>
                      </a:r>
                    </a:p>
                    <a:p>
                      <a:r>
                        <a:rPr kumimoji="0" lang="en-US" sz="1600" b="1" kern="1200" baseline="0" dirty="0" smtClean="0">
                          <a:solidFill>
                            <a:srgbClr val="FF0000"/>
                          </a:solidFill>
                          <a:latin typeface="+mn-lt"/>
                          <a:ea typeface="+mn-ea"/>
                          <a:cs typeface="+mn-cs"/>
                        </a:rPr>
                        <a:t>Testicular tumors </a:t>
                      </a:r>
                    </a:p>
                    <a:p>
                      <a:endParaRPr lang="en-US" dirty="0">
                        <a:solidFill>
                          <a:srgbClr val="FF0000"/>
                        </a:solidFill>
                      </a:endParaRPr>
                    </a:p>
                  </a:txBody>
                  <a:tcPr/>
                </a:tc>
              </a:tr>
              <a:tr h="822952">
                <a:tc>
                  <a:txBody>
                    <a:bodyPr/>
                    <a:lstStyle/>
                    <a:p>
                      <a:r>
                        <a:rPr kumimoji="0" lang="en-US" sz="1800" b="1" kern="1200" baseline="0" dirty="0" smtClean="0">
                          <a:solidFill>
                            <a:schemeClr val="dk1"/>
                          </a:solidFill>
                          <a:latin typeface="+mn-lt"/>
                          <a:ea typeface="+mn-ea"/>
                          <a:cs typeface="+mn-cs"/>
                        </a:rPr>
                        <a:t>Testicular tumors </a:t>
                      </a:r>
                    </a:p>
                    <a:p>
                      <a:r>
                        <a:rPr kumimoji="0" lang="en-US" sz="1800" b="1" kern="1200" baseline="0" dirty="0" smtClean="0">
                          <a:solidFill>
                            <a:schemeClr val="dk1"/>
                          </a:solidFill>
                          <a:latin typeface="+mn-lt"/>
                          <a:ea typeface="+mn-ea"/>
                          <a:cs typeface="+mn-cs"/>
                        </a:rPr>
                        <a:t>					</a:t>
                      </a:r>
                      <a:endParaRPr lang="en-US" dirty="0"/>
                    </a:p>
                  </a:txBody>
                  <a:tcPr/>
                </a:tc>
                <a:tc>
                  <a:txBody>
                    <a:bodyPr/>
                    <a:lstStyle/>
                    <a:p>
                      <a:r>
                        <a:rPr kumimoji="0" lang="en-US" sz="1400" b="1" kern="1200" baseline="0" dirty="0" smtClean="0">
                          <a:solidFill>
                            <a:srgbClr val="FF0000"/>
                          </a:solidFill>
                          <a:latin typeface="+mn-lt"/>
                          <a:ea typeface="+mn-ea"/>
                          <a:cs typeface="+mn-cs"/>
                        </a:rPr>
                        <a:t>No tumor markers recommended </a:t>
                      </a:r>
                      <a:endParaRPr lang="en-US" sz="1400" dirty="0">
                        <a:solidFill>
                          <a:srgbClr val="FF0000"/>
                        </a:solidFill>
                      </a:endParaRPr>
                    </a:p>
                  </a:txBody>
                  <a:tcPr/>
                </a:tc>
                <a:tc>
                  <a:txBody>
                    <a:bodyPr/>
                    <a:lstStyle/>
                    <a:p>
                      <a:r>
                        <a:rPr kumimoji="0" lang="en-US" sz="1400" b="1" kern="1200" baseline="0" dirty="0" smtClean="0">
                          <a:solidFill>
                            <a:schemeClr val="dk1"/>
                          </a:solidFill>
                          <a:latin typeface="+mn-lt"/>
                          <a:ea typeface="+mn-ea"/>
                          <a:cs typeface="+mn-cs"/>
                        </a:rPr>
                        <a:t>AFP, </a:t>
                      </a:r>
                      <a:r>
                        <a:rPr kumimoji="0" lang="en-US" sz="1400" b="1" kern="1200" baseline="0" dirty="0" err="1" smtClean="0">
                          <a:solidFill>
                            <a:schemeClr val="dk1"/>
                          </a:solidFill>
                          <a:latin typeface="+mn-lt"/>
                          <a:ea typeface="+mn-ea"/>
                          <a:cs typeface="+mn-cs"/>
                        </a:rPr>
                        <a:t>hCG</a:t>
                      </a:r>
                      <a:r>
                        <a:rPr kumimoji="0" lang="en-US" sz="1400" b="1" kern="1200" baseline="0" dirty="0" smtClean="0">
                          <a:solidFill>
                            <a:schemeClr val="dk1"/>
                          </a:solidFill>
                          <a:latin typeface="+mn-lt"/>
                          <a:ea typeface="+mn-ea"/>
                          <a:cs typeface="+mn-cs"/>
                        </a:rPr>
                        <a:t>, LDH </a:t>
                      </a:r>
                      <a:endParaRPr lang="en-US" sz="1400" dirty="0"/>
                    </a:p>
                  </a:txBody>
                  <a:tcPr/>
                </a:tc>
                <a:tc>
                  <a:txBody>
                    <a:bodyPr/>
                    <a:lstStyle/>
                    <a:p>
                      <a:r>
                        <a:rPr kumimoji="0" lang="en-US" sz="1400" b="1" kern="1200" baseline="0" dirty="0" smtClean="0">
                          <a:solidFill>
                            <a:schemeClr val="dk1"/>
                          </a:solidFill>
                          <a:latin typeface="+mn-lt"/>
                          <a:ea typeface="+mn-ea"/>
                          <a:cs typeface="+mn-cs"/>
                        </a:rPr>
                        <a:t>AFP, </a:t>
                      </a:r>
                      <a:r>
                        <a:rPr kumimoji="0" lang="en-US" sz="1400" b="1" kern="1200" baseline="0" dirty="0" err="1" smtClean="0">
                          <a:solidFill>
                            <a:schemeClr val="dk1"/>
                          </a:solidFill>
                          <a:latin typeface="+mn-lt"/>
                          <a:ea typeface="+mn-ea"/>
                          <a:cs typeface="+mn-cs"/>
                        </a:rPr>
                        <a:t>hCG</a:t>
                      </a:r>
                      <a:r>
                        <a:rPr kumimoji="0" lang="en-US" sz="1400" b="1" kern="1200" baseline="0" dirty="0" smtClean="0">
                          <a:solidFill>
                            <a:schemeClr val="dk1"/>
                          </a:solidFill>
                          <a:latin typeface="+mn-lt"/>
                          <a:ea typeface="+mn-ea"/>
                          <a:cs typeface="+mn-cs"/>
                        </a:rPr>
                        <a:t>, LDH </a:t>
                      </a:r>
                      <a:endParaRPr lang="en-US" sz="1400" dirty="0"/>
                    </a:p>
                  </a:txBody>
                  <a:tcPr/>
                </a:tc>
                <a:tc>
                  <a:txBody>
                    <a:bodyPr/>
                    <a:lstStyle/>
                    <a:p>
                      <a:r>
                        <a:rPr kumimoji="0" lang="en-US" sz="1400" b="1" kern="1200" baseline="0" dirty="0" smtClean="0">
                          <a:solidFill>
                            <a:schemeClr val="dk1"/>
                          </a:solidFill>
                          <a:latin typeface="+mn-lt"/>
                          <a:ea typeface="+mn-ea"/>
                          <a:cs typeface="+mn-cs"/>
                        </a:rPr>
                        <a:t>AFP, </a:t>
                      </a:r>
                      <a:r>
                        <a:rPr kumimoji="0" lang="en-US" sz="1400" b="1" kern="1200" baseline="0" dirty="0" err="1" smtClean="0">
                          <a:solidFill>
                            <a:schemeClr val="dk1"/>
                          </a:solidFill>
                          <a:latin typeface="+mn-lt"/>
                          <a:ea typeface="+mn-ea"/>
                          <a:cs typeface="+mn-cs"/>
                        </a:rPr>
                        <a:t>hCG</a:t>
                      </a:r>
                      <a:r>
                        <a:rPr kumimoji="0" lang="en-US" sz="1400" b="1" kern="1200" baseline="0" dirty="0" smtClean="0">
                          <a:solidFill>
                            <a:schemeClr val="dk1"/>
                          </a:solidFill>
                          <a:latin typeface="+mn-lt"/>
                          <a:ea typeface="+mn-ea"/>
                          <a:cs typeface="+mn-cs"/>
                        </a:rPr>
                        <a:t>, LDH </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b="1" kern="1200" baseline="0" dirty="0" smtClean="0">
                          <a:solidFill>
                            <a:schemeClr val="dk1"/>
                          </a:solidFill>
                          <a:latin typeface="+mn-lt"/>
                          <a:ea typeface="+mn-ea"/>
                          <a:cs typeface="+mn-cs"/>
                        </a:rPr>
                        <a:t>AFP, </a:t>
                      </a:r>
                      <a:r>
                        <a:rPr kumimoji="0" lang="en-US" sz="1400" b="1" kern="1200" baseline="0" dirty="0" err="1" smtClean="0">
                          <a:solidFill>
                            <a:schemeClr val="dk1"/>
                          </a:solidFill>
                          <a:latin typeface="+mn-lt"/>
                          <a:ea typeface="+mn-ea"/>
                          <a:cs typeface="+mn-cs"/>
                        </a:rPr>
                        <a:t>hCG</a:t>
                      </a:r>
                      <a:r>
                        <a:rPr kumimoji="0" lang="en-US" sz="1400" b="1" kern="1200" baseline="0" dirty="0" smtClean="0">
                          <a:solidFill>
                            <a:schemeClr val="dk1"/>
                          </a:solidFill>
                          <a:latin typeface="+mn-lt"/>
                          <a:ea typeface="+mn-ea"/>
                          <a:cs typeface="+mn-cs"/>
                        </a:rPr>
                        <a:t>, LDH </a:t>
                      </a:r>
                      <a:endParaRPr lang="en-US" sz="1400" dirty="0"/>
                    </a:p>
                  </a:txBody>
                  <a:tcPr/>
                </a:tc>
              </a:tr>
              <a:tr h="5451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dk1"/>
                          </a:solidFill>
                          <a:latin typeface="+mn-lt"/>
                          <a:ea typeface="+mn-ea"/>
                          <a:cs typeface="+mn-cs"/>
                        </a:rPr>
                        <a:t>Prostate cancer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PSA, </a:t>
                      </a:r>
                      <a:r>
                        <a:rPr kumimoji="0" lang="en-US" sz="1800" kern="1200" baseline="0" dirty="0" err="1" smtClean="0">
                          <a:solidFill>
                            <a:schemeClr val="dk1"/>
                          </a:solidFill>
                          <a:latin typeface="+mn-lt"/>
                          <a:ea typeface="+mn-ea"/>
                          <a:cs typeface="+mn-cs"/>
                        </a:rPr>
                        <a:t>cPSA</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fPSA</a:t>
                      </a:r>
                      <a:r>
                        <a:rPr kumimoji="0" lang="en-US" sz="1800" kern="1200" baseline="0" dirty="0" smtClean="0">
                          <a:solidFill>
                            <a:schemeClr val="dk1"/>
                          </a:solidFill>
                          <a:latin typeface="+mn-lt"/>
                          <a:ea typeface="+mn-ea"/>
                          <a:cs typeface="+mn-cs"/>
                        </a:rPr>
                        <a:t>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PSA, </a:t>
                      </a:r>
                      <a:r>
                        <a:rPr kumimoji="0" lang="en-US" sz="1800" kern="1200" baseline="0" dirty="0" err="1" smtClean="0">
                          <a:solidFill>
                            <a:schemeClr val="dk1"/>
                          </a:solidFill>
                          <a:latin typeface="+mn-lt"/>
                          <a:ea typeface="+mn-ea"/>
                          <a:cs typeface="+mn-cs"/>
                        </a:rPr>
                        <a:t>cPSA</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fPSA</a:t>
                      </a:r>
                      <a:r>
                        <a:rPr kumimoji="0" lang="en-US" sz="1800" kern="1200" baseline="0" dirty="0" smtClean="0">
                          <a:solidFill>
                            <a:schemeClr val="dk1"/>
                          </a:solidFill>
                          <a:latin typeface="+mn-lt"/>
                          <a:ea typeface="+mn-ea"/>
                          <a:cs typeface="+mn-cs"/>
                        </a:rPr>
                        <a:t>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PSA, </a:t>
                      </a:r>
                      <a:r>
                        <a:rPr kumimoji="0" lang="en-US" sz="1800" kern="1200" baseline="0" dirty="0" err="1" smtClean="0">
                          <a:solidFill>
                            <a:schemeClr val="dk1"/>
                          </a:solidFill>
                          <a:latin typeface="+mn-lt"/>
                          <a:ea typeface="+mn-ea"/>
                          <a:cs typeface="+mn-cs"/>
                        </a:rPr>
                        <a:t>cPSA</a:t>
                      </a:r>
                      <a:r>
                        <a:rPr kumimoji="0" lang="en-US" sz="1800" kern="1200" baseline="0" dirty="0" smtClean="0">
                          <a:solidFill>
                            <a:schemeClr val="dk1"/>
                          </a:solidFill>
                          <a:latin typeface="+mn-lt"/>
                          <a:ea typeface="+mn-ea"/>
                          <a:cs typeface="+mn-cs"/>
                        </a:rPr>
                        <a:t>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PSA, </a:t>
                      </a:r>
                      <a:r>
                        <a:rPr kumimoji="0" lang="en-US" sz="1800" kern="1200" baseline="0" dirty="0" err="1" smtClean="0">
                          <a:solidFill>
                            <a:schemeClr val="dk1"/>
                          </a:solidFill>
                          <a:latin typeface="+mn-lt"/>
                          <a:ea typeface="+mn-ea"/>
                          <a:cs typeface="+mn-cs"/>
                        </a:rPr>
                        <a:t>cPSA</a:t>
                      </a:r>
                      <a:r>
                        <a:rPr kumimoji="0" lang="en-US" sz="1800" kern="1200" baseline="0" dirty="0" smtClean="0">
                          <a:solidFill>
                            <a:schemeClr val="dk1"/>
                          </a:solidFill>
                          <a:latin typeface="+mn-lt"/>
                          <a:ea typeface="+mn-ea"/>
                          <a:cs typeface="+mn-cs"/>
                        </a:rPr>
                        <a:t>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PSA, </a:t>
                      </a:r>
                      <a:r>
                        <a:rPr kumimoji="0" lang="en-US" sz="1800" kern="1200" baseline="0" dirty="0" err="1" smtClean="0">
                          <a:solidFill>
                            <a:schemeClr val="dk1"/>
                          </a:solidFill>
                          <a:latin typeface="+mn-lt"/>
                          <a:ea typeface="+mn-ea"/>
                          <a:cs typeface="+mn-cs"/>
                        </a:rPr>
                        <a:t>cPSA</a:t>
                      </a:r>
                      <a:r>
                        <a:rPr kumimoji="0" lang="en-US" sz="1800" kern="1200" baseline="0" dirty="0" smtClean="0">
                          <a:solidFill>
                            <a:schemeClr val="dk1"/>
                          </a:solidFill>
                          <a:latin typeface="+mn-lt"/>
                          <a:ea typeface="+mn-ea"/>
                          <a:cs typeface="+mn-cs"/>
                        </a:rPr>
                        <a:t> 	</a:t>
                      </a:r>
                    </a:p>
                    <a:p>
                      <a:endParaRPr lang="en-US" dirty="0"/>
                    </a:p>
                  </a:txBody>
                  <a:tcPr/>
                </a:tc>
              </a:tr>
              <a:tr h="9687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dk1"/>
                          </a:solidFill>
                          <a:latin typeface="+mn-lt"/>
                          <a:ea typeface="+mn-ea"/>
                          <a:cs typeface="+mn-cs"/>
                        </a:rPr>
                        <a:t>Colorectal cancer 	</a:t>
                      </a:r>
                    </a:p>
                    <a:p>
                      <a:endParaRPr lang="en-US" dirty="0"/>
                    </a:p>
                  </a:txBody>
                  <a:tcPr/>
                </a:tc>
                <a:tc>
                  <a:txBody>
                    <a:bodyPr/>
                    <a:lstStyle/>
                    <a:p>
                      <a:r>
                        <a:rPr kumimoji="0" lang="en-US" sz="1400" kern="1200" baseline="0" dirty="0" smtClean="0">
                          <a:solidFill>
                            <a:schemeClr val="dk1"/>
                          </a:solidFill>
                          <a:latin typeface="+mn-lt"/>
                          <a:ea typeface="+mn-ea"/>
                          <a:cs typeface="+mn-cs"/>
                        </a:rPr>
                        <a:t>FOB </a:t>
                      </a:r>
                    </a:p>
                    <a:p>
                      <a:r>
                        <a:rPr kumimoji="0" lang="en-US" sz="1400" kern="1200" baseline="0" dirty="0" smtClean="0">
                          <a:solidFill>
                            <a:schemeClr val="dk1"/>
                          </a:solidFill>
                          <a:latin typeface="+mn-lt"/>
                          <a:ea typeface="+mn-ea"/>
                          <a:cs typeface="+mn-cs"/>
                        </a:rPr>
                        <a:t>[In subjects &gt;50 years old; </a:t>
                      </a:r>
                    </a:p>
                    <a:p>
                      <a:r>
                        <a:rPr kumimoji="0" lang="en-US" sz="1400" kern="1200" baseline="0" dirty="0" smtClean="0">
                          <a:solidFill>
                            <a:schemeClr val="dk1"/>
                          </a:solidFill>
                          <a:latin typeface="+mn-lt"/>
                          <a:ea typeface="+mn-ea"/>
                          <a:cs typeface="+mn-cs"/>
                        </a:rPr>
                        <a:t>Genetic testing in high risk subjects]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rgbClr val="FF0000"/>
                          </a:solidFill>
                          <a:latin typeface="+mn-lt"/>
                          <a:ea typeface="+mn-ea"/>
                          <a:cs typeface="+mn-cs"/>
                        </a:rPr>
                        <a:t>No tumor markers recommended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CEA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CEA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CEA 	</a:t>
                      </a:r>
                    </a:p>
                    <a:p>
                      <a:endParaRPr lang="en-US" dirty="0"/>
                    </a:p>
                  </a:txBody>
                  <a:tcPr/>
                </a:tc>
              </a:tr>
              <a:tr h="8229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dk1"/>
                          </a:solidFill>
                          <a:latin typeface="+mn-lt"/>
                          <a:ea typeface="+mn-ea"/>
                          <a:cs typeface="+mn-cs"/>
                        </a:rPr>
                        <a:t>Liver cancer 	</a:t>
                      </a:r>
                    </a:p>
                    <a:p>
                      <a:endParaRPr lang="en-US" dirty="0"/>
                    </a:p>
                  </a:txBody>
                  <a:tcPr/>
                </a:tc>
                <a:tc>
                  <a:txBody>
                    <a:bodyPr/>
                    <a:lstStyle/>
                    <a:p>
                      <a:r>
                        <a:rPr kumimoji="0" lang="en-US" sz="1800" kern="1200" baseline="0" dirty="0" smtClean="0">
                          <a:solidFill>
                            <a:srgbClr val="FF0000"/>
                          </a:solidFill>
                          <a:latin typeface="+mn-lt"/>
                          <a:ea typeface="+mn-ea"/>
                          <a:cs typeface="+mn-cs"/>
                        </a:rPr>
                        <a:t>AFP </a:t>
                      </a:r>
                    </a:p>
                    <a:p>
                      <a:r>
                        <a:rPr kumimoji="0" lang="en-US" sz="1800" kern="1200" baseline="0" dirty="0" smtClean="0">
                          <a:solidFill>
                            <a:srgbClr val="FF0000"/>
                          </a:solidFill>
                          <a:latin typeface="+mn-lt"/>
                          <a:ea typeface="+mn-ea"/>
                          <a:cs typeface="+mn-cs"/>
                        </a:rPr>
                        <a:t>[In high risk subjects </a:t>
                      </a:r>
                      <a:r>
                        <a:rPr kumimoji="0" lang="en-US" sz="1800" kern="1200" baseline="0" dirty="0" smtClean="0">
                          <a:solidFill>
                            <a:schemeClr val="dk1"/>
                          </a:solidFill>
                          <a:latin typeface="+mn-lt"/>
                          <a:ea typeface="+mn-ea"/>
                          <a:cs typeface="+mn-cs"/>
                        </a:rPr>
                        <a:t>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AFP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AFP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AFP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AFP 	</a:t>
                      </a:r>
                    </a:p>
                    <a:p>
                      <a:endParaRPr lang="en-US" dirty="0"/>
                    </a:p>
                  </a:txBody>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p:cNvGraphicFramePr>
          <p:nvPr>
            <p:ph idx="1"/>
          </p:nvPr>
        </p:nvGraphicFramePr>
        <p:xfrm>
          <a:off x="0" y="-365736"/>
          <a:ext cx="9144000" cy="7223737"/>
        </p:xfrm>
        <a:graphic>
          <a:graphicData uri="http://schemas.openxmlformats.org/drawingml/2006/table">
            <a:tbl>
              <a:tblPr firstRow="1" bandRow="1">
                <a:tableStyleId>{5C22544A-7EE6-4342-B048-85BDC9FD1C3A}</a:tableStyleId>
              </a:tblPr>
              <a:tblGrid>
                <a:gridCol w="1524000"/>
                <a:gridCol w="1619240"/>
                <a:gridCol w="1428760"/>
                <a:gridCol w="1714512"/>
                <a:gridCol w="1428760"/>
                <a:gridCol w="1428728"/>
              </a:tblGrid>
              <a:tr h="1690899">
                <a:tc>
                  <a:txBody>
                    <a:bodyPr/>
                    <a:lstStyle/>
                    <a:p>
                      <a:r>
                        <a:rPr kumimoji="0" lang="en-US" sz="1800" b="1" kern="1200" baseline="0" dirty="0" smtClean="0">
                          <a:solidFill>
                            <a:schemeClr val="lt1"/>
                          </a:solidFill>
                          <a:latin typeface="+mn-lt"/>
                          <a:ea typeface="+mn-ea"/>
                          <a:cs typeface="+mn-cs"/>
                        </a:rPr>
                        <a:t>					</a:t>
                      </a:r>
                      <a:endParaRPr lang="en-US" dirty="0"/>
                    </a:p>
                  </a:txBody>
                  <a:tcPr/>
                </a:tc>
                <a:tc>
                  <a:txBody>
                    <a:bodyPr/>
                    <a:lstStyle/>
                    <a:p>
                      <a:r>
                        <a:rPr kumimoji="0" lang="en-US" sz="1800" b="1" kern="1200" baseline="0" dirty="0" smtClean="0">
                          <a:solidFill>
                            <a:srgbClr val="FF0000"/>
                          </a:solidFill>
                          <a:latin typeface="+mn-lt"/>
                          <a:ea typeface="+mn-ea"/>
                          <a:cs typeface="+mn-cs"/>
                        </a:rPr>
                        <a:t>Screening / early detection </a:t>
                      </a:r>
                      <a:endParaRPr lang="en-US" dirty="0">
                        <a:solidFill>
                          <a:srgbClr val="FF0000"/>
                        </a:solidFill>
                      </a:endParaRPr>
                    </a:p>
                  </a:txBody>
                  <a:tcPr/>
                </a:tc>
                <a:tc>
                  <a:txBody>
                    <a:bodyPr/>
                    <a:lstStyle/>
                    <a:p>
                      <a:r>
                        <a:rPr kumimoji="0" lang="en-US" sz="1800" b="1" kern="1200" baseline="0" dirty="0" smtClean="0">
                          <a:solidFill>
                            <a:srgbClr val="FF0000"/>
                          </a:solidFill>
                          <a:latin typeface="+mn-lt"/>
                          <a:ea typeface="+mn-ea"/>
                          <a:cs typeface="+mn-cs"/>
                        </a:rPr>
                        <a:t>Diagnosis / case-finding </a:t>
                      </a:r>
                      <a:endParaRPr lang="en-US" dirty="0">
                        <a:solidFill>
                          <a:srgbClr val="FF0000"/>
                        </a:solidFill>
                      </a:endParaRPr>
                    </a:p>
                  </a:txBody>
                  <a:tcPr/>
                </a:tc>
                <a:tc>
                  <a:txBody>
                    <a:bodyPr/>
                    <a:lstStyle/>
                    <a:p>
                      <a:r>
                        <a:rPr kumimoji="0" lang="en-US" sz="1800" b="1" kern="1200" baseline="0" dirty="0" smtClean="0">
                          <a:solidFill>
                            <a:srgbClr val="FF0000"/>
                          </a:solidFill>
                          <a:latin typeface="+mn-lt"/>
                          <a:ea typeface="+mn-ea"/>
                          <a:cs typeface="+mn-cs"/>
                        </a:rPr>
                        <a:t>Staging / prognosis </a:t>
                      </a:r>
                      <a:endParaRPr lang="en-US" dirty="0">
                        <a:solidFill>
                          <a:srgbClr val="FF0000"/>
                        </a:solidFill>
                      </a:endParaRPr>
                    </a:p>
                  </a:txBody>
                  <a:tcPr/>
                </a:tc>
                <a:tc>
                  <a:txBody>
                    <a:bodyPr/>
                    <a:lstStyle/>
                    <a:p>
                      <a:r>
                        <a:rPr kumimoji="0" lang="en-US" sz="1800" b="1" kern="1200" baseline="0" dirty="0" smtClean="0">
                          <a:solidFill>
                            <a:srgbClr val="FF0000"/>
                          </a:solidFill>
                          <a:latin typeface="+mn-lt"/>
                          <a:ea typeface="+mn-ea"/>
                          <a:cs typeface="+mn-cs"/>
                        </a:rPr>
                        <a:t>Detecting recurrence </a:t>
                      </a:r>
                      <a:endParaRPr lang="en-US" dirty="0">
                        <a:solidFill>
                          <a:srgbClr val="FF0000"/>
                        </a:solidFill>
                      </a:endParaRPr>
                    </a:p>
                  </a:txBody>
                  <a:tcPr/>
                </a:tc>
                <a:tc>
                  <a:txBody>
                    <a:bodyPr/>
                    <a:lstStyle/>
                    <a:p>
                      <a:r>
                        <a:rPr kumimoji="0" lang="en-US" sz="1600" b="1" kern="1200" baseline="0" dirty="0" smtClean="0">
                          <a:solidFill>
                            <a:srgbClr val="FF0000"/>
                          </a:solidFill>
                          <a:latin typeface="+mn-lt"/>
                          <a:ea typeface="+mn-ea"/>
                          <a:cs typeface="+mn-cs"/>
                        </a:rPr>
                        <a:t>Monitoring therapy 	</a:t>
                      </a:r>
                    </a:p>
                    <a:p>
                      <a:r>
                        <a:rPr kumimoji="0" lang="en-US" sz="1600" b="1" kern="1200" baseline="0" dirty="0" smtClean="0">
                          <a:solidFill>
                            <a:srgbClr val="FF0000"/>
                          </a:solidFill>
                          <a:latin typeface="+mn-lt"/>
                          <a:ea typeface="+mn-ea"/>
                          <a:cs typeface="+mn-cs"/>
                        </a:rPr>
                        <a:t>Testicular tumors </a:t>
                      </a:r>
                    </a:p>
                    <a:p>
                      <a:endParaRPr lang="en-US" dirty="0">
                        <a:solidFill>
                          <a:srgbClr val="FF0000"/>
                        </a:solidFill>
                      </a:endParaRPr>
                    </a:p>
                  </a:txBody>
                  <a:tcPr/>
                </a:tc>
              </a:tr>
              <a:tr h="18318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dk1"/>
                          </a:solidFill>
                          <a:latin typeface="+mn-lt"/>
                          <a:ea typeface="+mn-ea"/>
                          <a:cs typeface="+mn-cs"/>
                        </a:rPr>
                        <a:t>Ovarian cancer 	</a:t>
                      </a:r>
                    </a:p>
                    <a:p>
                      <a:endParaRPr lang="en-US" dirty="0"/>
                    </a:p>
                  </a:txBody>
                  <a:tcPr/>
                </a:tc>
                <a:tc>
                  <a:txBody>
                    <a:bodyPr/>
                    <a:lstStyle/>
                    <a:p>
                      <a:r>
                        <a:rPr kumimoji="0" lang="en-US" sz="1800" kern="1200" baseline="0" dirty="0" smtClean="0">
                          <a:solidFill>
                            <a:schemeClr val="dk1"/>
                          </a:solidFill>
                          <a:latin typeface="+mn-lt"/>
                          <a:ea typeface="+mn-ea"/>
                          <a:cs typeface="+mn-cs"/>
                        </a:rPr>
                        <a:t>CA125 </a:t>
                      </a:r>
                    </a:p>
                    <a:p>
                      <a:r>
                        <a:rPr kumimoji="0" lang="en-US" sz="1200" kern="1200" baseline="0" dirty="0" smtClean="0">
                          <a:solidFill>
                            <a:schemeClr val="dk1"/>
                          </a:solidFill>
                          <a:latin typeface="+mn-lt"/>
                          <a:ea typeface="+mn-ea"/>
                          <a:cs typeface="+mn-cs"/>
                        </a:rPr>
                        <a:t>[Only in combination with TVUS for early detection in hereditary syndromes </a:t>
                      </a:r>
                      <a:r>
                        <a:rPr kumimoji="0" lang="en-US" sz="1800" kern="1200" baseline="0" dirty="0" smtClean="0">
                          <a:solidFill>
                            <a:schemeClr val="dk1"/>
                          </a:solidFill>
                          <a:latin typeface="+mn-lt"/>
                          <a:ea typeface="+mn-ea"/>
                          <a:cs typeface="+mn-cs"/>
                        </a:rPr>
                        <a:t>	</a:t>
                      </a:r>
                    </a:p>
                    <a:p>
                      <a:endParaRPr lang="en-US" sz="1400" dirty="0">
                        <a:solidFill>
                          <a:srgbClr val="FF0000"/>
                        </a:solidFill>
                      </a:endParaRPr>
                    </a:p>
                  </a:txBody>
                  <a:tcPr/>
                </a:tc>
                <a:tc>
                  <a:txBody>
                    <a:bodyPr/>
                    <a:lstStyle/>
                    <a:p>
                      <a:r>
                        <a:rPr kumimoji="0" lang="en-US" sz="1800" kern="1200" baseline="0" dirty="0" smtClean="0">
                          <a:solidFill>
                            <a:schemeClr val="dk1"/>
                          </a:solidFill>
                          <a:latin typeface="+mn-lt"/>
                          <a:ea typeface="+mn-ea"/>
                          <a:cs typeface="+mn-cs"/>
                        </a:rPr>
                        <a:t>CA125 </a:t>
                      </a:r>
                    </a:p>
                    <a:p>
                      <a:r>
                        <a:rPr kumimoji="0" lang="en-US" sz="1600" kern="1200" baseline="0" dirty="0" smtClean="0">
                          <a:solidFill>
                            <a:srgbClr val="FF0000"/>
                          </a:solidFill>
                          <a:latin typeface="+mn-lt"/>
                          <a:ea typeface="+mn-ea"/>
                          <a:cs typeface="+mn-cs"/>
                        </a:rPr>
                        <a:t>[Post-menopausal women only]</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CA125 	</a:t>
                      </a: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CA125 	</a:t>
                      </a: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CA125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p>
                  </a:txBody>
                  <a:tcPr/>
                </a:tc>
              </a:tr>
              <a:tr h="14795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dk1"/>
                          </a:solidFill>
                          <a:latin typeface="+mn-lt"/>
                          <a:ea typeface="+mn-ea"/>
                          <a:cs typeface="+mn-cs"/>
                        </a:rPr>
                        <a:t>Breast cancer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rgbClr val="FF0000"/>
                          </a:solidFill>
                          <a:latin typeface="+mn-lt"/>
                          <a:ea typeface="+mn-ea"/>
                          <a:cs typeface="+mn-cs"/>
                        </a:rPr>
                        <a:t>No tumor markers recommended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rgbClr val="FF0000"/>
                          </a:solidFill>
                          <a:latin typeface="+mn-lt"/>
                          <a:ea typeface="+mn-ea"/>
                          <a:cs typeface="+mn-cs"/>
                        </a:rPr>
                        <a:t>No tumor markers recommended </a:t>
                      </a:r>
                      <a:r>
                        <a:rPr kumimoji="0" lang="en-US" sz="1800" kern="1200" baseline="0" dirty="0" smtClean="0">
                          <a:solidFill>
                            <a:schemeClr val="dk1"/>
                          </a:solidFill>
                          <a:latin typeface="+mn-lt"/>
                          <a:ea typeface="+mn-ea"/>
                          <a:cs typeface="+mn-cs"/>
                        </a:rPr>
                        <a:t>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nb-NO" sz="1800" kern="1200" baseline="0" dirty="0" smtClean="0">
                          <a:solidFill>
                            <a:schemeClr val="dk1"/>
                          </a:solidFill>
                          <a:latin typeface="+mn-lt"/>
                          <a:ea typeface="+mn-ea"/>
                          <a:cs typeface="+mn-cs"/>
                        </a:rPr>
                        <a:t>ER, PR</a:t>
                      </a:r>
                      <a:r>
                        <a:rPr kumimoji="0" lang="nb-NO" sz="1800" kern="1200" baseline="0" dirty="0" smtClean="0">
                          <a:solidFill>
                            <a:srgbClr val="FF0000"/>
                          </a:solidFill>
                          <a:latin typeface="+mn-lt"/>
                          <a:ea typeface="+mn-ea"/>
                          <a:cs typeface="+mn-cs"/>
                        </a:rPr>
                        <a:t>, HER-2</a:t>
                      </a:r>
                      <a:r>
                        <a:rPr kumimoji="0" lang="nb-NO" sz="1800" kern="1200" baseline="0" dirty="0" smtClean="0">
                          <a:solidFill>
                            <a:schemeClr val="dk1"/>
                          </a:solidFill>
                          <a:latin typeface="+mn-lt"/>
                          <a:ea typeface="+mn-ea"/>
                          <a:cs typeface="+mn-cs"/>
                        </a:rPr>
                        <a:t>, uPA, PAI-1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rgbClr val="FF0000"/>
                          </a:solidFill>
                          <a:latin typeface="+mn-lt"/>
                          <a:ea typeface="+mn-ea"/>
                          <a:cs typeface="+mn-cs"/>
                        </a:rPr>
                        <a:t>No tumor markers recommended </a:t>
                      </a:r>
                      <a:r>
                        <a:rPr kumimoji="0" lang="en-US" sz="1600" kern="1200" baseline="0" dirty="0" smtClean="0">
                          <a:solidFill>
                            <a:srgbClr val="FF0000"/>
                          </a:solidFill>
                          <a:latin typeface="+mn-lt"/>
                          <a:ea typeface="+mn-ea"/>
                          <a:cs typeface="+mn-cs"/>
                        </a:rPr>
                        <a:t>	</a:t>
                      </a:r>
                    </a:p>
                    <a:p>
                      <a:endParaRPr lang="en-US" dirty="0"/>
                    </a:p>
                  </a:txBody>
                  <a:tcPr/>
                </a:tc>
                <a:tc>
                  <a:txBody>
                    <a:bodyPr/>
                    <a:lstStyle/>
                    <a:p>
                      <a:r>
                        <a:rPr kumimoji="0" lang="en-US" sz="2000" kern="1200" baseline="0" dirty="0" smtClean="0">
                          <a:solidFill>
                            <a:srgbClr val="FF0000"/>
                          </a:solidFill>
                          <a:latin typeface="+mn-lt"/>
                          <a:ea typeface="+mn-ea"/>
                          <a:cs typeface="+mn-cs"/>
                        </a:rPr>
                        <a:t>CA 15-3, </a:t>
                      </a:r>
                    </a:p>
                    <a:p>
                      <a:r>
                        <a:rPr kumimoji="0" lang="en-US" sz="1400" kern="1200" baseline="0" dirty="0" smtClean="0">
                          <a:solidFill>
                            <a:schemeClr val="dk1"/>
                          </a:solidFill>
                          <a:latin typeface="+mn-lt"/>
                          <a:ea typeface="+mn-ea"/>
                          <a:cs typeface="+mn-cs"/>
                        </a:rPr>
                        <a:t>CEA [Monitoring advanced disease]</a:t>
                      </a:r>
                      <a:endParaRPr lang="en-US" dirty="0"/>
                    </a:p>
                  </a:txBody>
                  <a:tcPr/>
                </a:tc>
              </a:tr>
              <a:tr h="1129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dk1"/>
                          </a:solidFill>
                          <a:latin typeface="+mn-lt"/>
                          <a:ea typeface="+mn-ea"/>
                          <a:cs typeface="+mn-cs"/>
                        </a:rPr>
                        <a:t>Gastric cancer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rgbClr val="FF0000"/>
                          </a:solidFill>
                          <a:latin typeface="+mn-lt"/>
                          <a:ea typeface="+mn-ea"/>
                          <a:cs typeface="+mn-cs"/>
                        </a:rPr>
                        <a:t>No tumor markers recommended</a:t>
                      </a:r>
                      <a:endParaRPr lang="en-US" sz="140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rgbClr val="FF0000"/>
                          </a:solidFill>
                          <a:latin typeface="+mn-lt"/>
                          <a:ea typeface="+mn-ea"/>
                          <a:cs typeface="+mn-cs"/>
                        </a:rPr>
                        <a:t>No tumor markers recommended</a:t>
                      </a:r>
                      <a:endParaRPr lang="en-US" sz="1400" dirty="0" smtClean="0">
                        <a:solidFill>
                          <a:srgbClr val="FF0000"/>
                        </a:solidFill>
                      </a:endParaRP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rgbClr val="FF0000"/>
                          </a:solidFill>
                          <a:latin typeface="+mn-lt"/>
                          <a:ea typeface="+mn-ea"/>
                          <a:cs typeface="+mn-cs"/>
                        </a:rPr>
                        <a:t>No tumor markers recommended</a:t>
                      </a:r>
                      <a:endParaRPr lang="en-US" sz="1400" dirty="0" smtClean="0">
                        <a:solidFill>
                          <a:srgbClr val="FF0000"/>
                        </a:solidFill>
                      </a:endParaRP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rgbClr val="FF0000"/>
                          </a:solidFill>
                          <a:latin typeface="+mn-lt"/>
                          <a:ea typeface="+mn-ea"/>
                          <a:cs typeface="+mn-cs"/>
                        </a:rPr>
                        <a:t>No tumor markers recommended</a:t>
                      </a:r>
                      <a:endParaRPr lang="en-US" sz="1400" dirty="0" smtClean="0">
                        <a:solidFill>
                          <a:srgbClr val="FF0000"/>
                        </a:solidFill>
                      </a:endParaRP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rgbClr val="FF0000"/>
                          </a:solidFill>
                          <a:latin typeface="+mn-lt"/>
                          <a:ea typeface="+mn-ea"/>
                          <a:cs typeface="+mn-cs"/>
                        </a:rPr>
                        <a:t>No tumor markers recommended</a:t>
                      </a:r>
                      <a:endParaRPr lang="en-US" sz="1400" dirty="0" smtClean="0">
                        <a:solidFill>
                          <a:srgbClr val="FF0000"/>
                        </a:solidFill>
                      </a:endParaRPr>
                    </a:p>
                    <a:p>
                      <a:endParaRPr lang="en-US" sz="1400" dirty="0"/>
                    </a:p>
                  </a:txBody>
                  <a:tcPr/>
                </a:tc>
              </a:tr>
              <a:tr h="1092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dk1"/>
                          </a:solidFill>
                          <a:latin typeface="+mn-lt"/>
                          <a:ea typeface="+mn-ea"/>
                          <a:cs typeface="+mn-cs"/>
                        </a:rPr>
                        <a:t>Bladder cancer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rgbClr val="FF0000"/>
                          </a:solidFill>
                          <a:latin typeface="+mn-lt"/>
                          <a:ea typeface="+mn-ea"/>
                          <a:cs typeface="+mn-cs"/>
                        </a:rPr>
                        <a:t>No tumor markers recommended</a:t>
                      </a:r>
                      <a:endParaRPr lang="en-US" sz="1400" dirty="0" smtClean="0">
                        <a:solidFill>
                          <a:srgbClr val="FF0000"/>
                        </a:solidFill>
                      </a:endParaRP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rgbClr val="FF0000"/>
                          </a:solidFill>
                          <a:latin typeface="+mn-lt"/>
                          <a:ea typeface="+mn-ea"/>
                          <a:cs typeface="+mn-cs"/>
                        </a:rPr>
                        <a:t>No tumor markers recommended</a:t>
                      </a:r>
                      <a:endParaRPr lang="en-US" sz="1400" dirty="0" smtClean="0">
                        <a:solidFill>
                          <a:srgbClr val="FF0000"/>
                        </a:solidFill>
                      </a:endParaRP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rgbClr val="FF0000"/>
                          </a:solidFill>
                          <a:latin typeface="+mn-lt"/>
                          <a:ea typeface="+mn-ea"/>
                          <a:cs typeface="+mn-cs"/>
                        </a:rPr>
                        <a:t>No tumor markers recommended</a:t>
                      </a:r>
                      <a:endParaRPr lang="en-US" sz="1400" dirty="0" smtClean="0">
                        <a:solidFill>
                          <a:srgbClr val="FF0000"/>
                        </a:solidFill>
                      </a:endParaRP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rgbClr val="FF0000"/>
                          </a:solidFill>
                          <a:latin typeface="+mn-lt"/>
                          <a:ea typeface="+mn-ea"/>
                          <a:cs typeface="+mn-cs"/>
                        </a:rPr>
                        <a:t>No tumor markers recommended</a:t>
                      </a:r>
                      <a:endParaRPr lang="en-US" sz="1400" dirty="0" smtClean="0">
                        <a:solidFill>
                          <a:srgbClr val="FF0000"/>
                        </a:solidFill>
                      </a:endParaRP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kern="1200" baseline="0" dirty="0" smtClean="0">
                          <a:solidFill>
                            <a:srgbClr val="FF0000"/>
                          </a:solidFill>
                          <a:latin typeface="+mn-lt"/>
                          <a:ea typeface="+mn-ea"/>
                          <a:cs typeface="+mn-cs"/>
                        </a:rPr>
                        <a:t>No tumor markers recommended</a:t>
                      </a:r>
                      <a:endParaRPr lang="en-US" sz="1400" dirty="0" smtClean="0">
                        <a:solidFill>
                          <a:srgbClr val="FF0000"/>
                        </a:solidFill>
                      </a:endParaRPr>
                    </a:p>
                    <a:p>
                      <a:endParaRPr lang="en-US" sz="1400" dirty="0"/>
                    </a:p>
                  </a:txBody>
                  <a:tcPr/>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p:cNvGraphicFramePr>
          <p:nvPr>
            <p:ph idx="1"/>
          </p:nvPr>
        </p:nvGraphicFramePr>
        <p:xfrm>
          <a:off x="0" y="-365736"/>
          <a:ext cx="9144000" cy="6827544"/>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142984">
                <a:tc>
                  <a:txBody>
                    <a:bodyPr/>
                    <a:lstStyle/>
                    <a:p>
                      <a:r>
                        <a:rPr kumimoji="0" lang="en-US" sz="1800" b="1" kern="1200" baseline="0" dirty="0" smtClean="0">
                          <a:solidFill>
                            <a:schemeClr val="lt1"/>
                          </a:solidFill>
                          <a:latin typeface="+mn-lt"/>
                          <a:ea typeface="+mn-ea"/>
                          <a:cs typeface="+mn-cs"/>
                        </a:rPr>
                        <a:t>					</a:t>
                      </a:r>
                      <a:endParaRPr lang="en-US" dirty="0"/>
                    </a:p>
                  </a:txBody>
                  <a:tcPr/>
                </a:tc>
                <a:tc>
                  <a:txBody>
                    <a:bodyPr/>
                    <a:lstStyle/>
                    <a:p>
                      <a:r>
                        <a:rPr kumimoji="0" lang="en-US" sz="1800" b="1" kern="1200" baseline="0" dirty="0" smtClean="0">
                          <a:solidFill>
                            <a:srgbClr val="FF0000"/>
                          </a:solidFill>
                          <a:latin typeface="+mn-lt"/>
                          <a:ea typeface="+mn-ea"/>
                          <a:cs typeface="+mn-cs"/>
                        </a:rPr>
                        <a:t>Screening / early detection </a:t>
                      </a:r>
                      <a:endParaRPr lang="en-US" dirty="0">
                        <a:solidFill>
                          <a:srgbClr val="FF0000"/>
                        </a:solidFill>
                      </a:endParaRPr>
                    </a:p>
                  </a:txBody>
                  <a:tcPr/>
                </a:tc>
                <a:tc>
                  <a:txBody>
                    <a:bodyPr/>
                    <a:lstStyle/>
                    <a:p>
                      <a:r>
                        <a:rPr kumimoji="0" lang="en-US" sz="1800" b="1" kern="1200" baseline="0" dirty="0" smtClean="0">
                          <a:solidFill>
                            <a:srgbClr val="FF0000"/>
                          </a:solidFill>
                          <a:latin typeface="+mn-lt"/>
                          <a:ea typeface="+mn-ea"/>
                          <a:cs typeface="+mn-cs"/>
                        </a:rPr>
                        <a:t>Diagnosis / case-finding </a:t>
                      </a:r>
                      <a:endParaRPr lang="en-US" dirty="0">
                        <a:solidFill>
                          <a:srgbClr val="FF0000"/>
                        </a:solidFill>
                      </a:endParaRPr>
                    </a:p>
                  </a:txBody>
                  <a:tcPr/>
                </a:tc>
                <a:tc>
                  <a:txBody>
                    <a:bodyPr/>
                    <a:lstStyle/>
                    <a:p>
                      <a:r>
                        <a:rPr kumimoji="0" lang="en-US" sz="1800" b="1" kern="1200" baseline="0" dirty="0" smtClean="0">
                          <a:solidFill>
                            <a:srgbClr val="FF0000"/>
                          </a:solidFill>
                          <a:latin typeface="+mn-lt"/>
                          <a:ea typeface="+mn-ea"/>
                          <a:cs typeface="+mn-cs"/>
                        </a:rPr>
                        <a:t>Staging / prognosis </a:t>
                      </a:r>
                      <a:endParaRPr lang="en-US" dirty="0">
                        <a:solidFill>
                          <a:srgbClr val="FF0000"/>
                        </a:solidFill>
                      </a:endParaRPr>
                    </a:p>
                  </a:txBody>
                  <a:tcPr/>
                </a:tc>
                <a:tc>
                  <a:txBody>
                    <a:bodyPr/>
                    <a:lstStyle/>
                    <a:p>
                      <a:r>
                        <a:rPr kumimoji="0" lang="en-US" sz="1800" b="1" kern="1200" baseline="0" dirty="0" smtClean="0">
                          <a:solidFill>
                            <a:srgbClr val="FF0000"/>
                          </a:solidFill>
                          <a:latin typeface="+mn-lt"/>
                          <a:ea typeface="+mn-ea"/>
                          <a:cs typeface="+mn-cs"/>
                        </a:rPr>
                        <a:t>Detecting recurrence </a:t>
                      </a:r>
                      <a:endParaRPr lang="en-US" dirty="0">
                        <a:solidFill>
                          <a:srgbClr val="FF0000"/>
                        </a:solidFill>
                      </a:endParaRPr>
                    </a:p>
                  </a:txBody>
                  <a:tcPr/>
                </a:tc>
                <a:tc>
                  <a:txBody>
                    <a:bodyPr/>
                    <a:lstStyle/>
                    <a:p>
                      <a:r>
                        <a:rPr kumimoji="0" lang="en-US" sz="1600" b="1" kern="1200" baseline="0" dirty="0" smtClean="0">
                          <a:solidFill>
                            <a:srgbClr val="FF0000"/>
                          </a:solidFill>
                          <a:latin typeface="+mn-lt"/>
                          <a:ea typeface="+mn-ea"/>
                          <a:cs typeface="+mn-cs"/>
                        </a:rPr>
                        <a:t>Monitoring therapy 	</a:t>
                      </a:r>
                    </a:p>
                    <a:p>
                      <a:r>
                        <a:rPr kumimoji="0" lang="en-US" sz="1600" b="1" kern="1200" baseline="0" dirty="0" smtClean="0">
                          <a:solidFill>
                            <a:srgbClr val="FF0000"/>
                          </a:solidFill>
                          <a:latin typeface="+mn-lt"/>
                          <a:ea typeface="+mn-ea"/>
                          <a:cs typeface="+mn-cs"/>
                        </a:rPr>
                        <a:t>Testicular tumors </a:t>
                      </a:r>
                    </a:p>
                    <a:p>
                      <a:endParaRPr lang="en-US" dirty="0">
                        <a:solidFill>
                          <a:srgbClr val="FF0000"/>
                        </a:solidFill>
                      </a:endParaRPr>
                    </a:p>
                  </a:txBody>
                  <a:tcPr/>
                </a:tc>
              </a:tr>
              <a:tr h="822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dk1"/>
                          </a:solidFill>
                          <a:latin typeface="+mn-lt"/>
                          <a:ea typeface="+mn-ea"/>
                          <a:cs typeface="+mn-cs"/>
                        </a:rPr>
                        <a:t>Pancreatic cancer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rgbClr val="FF0000"/>
                          </a:solidFill>
                          <a:latin typeface="+mn-lt"/>
                          <a:ea typeface="+mn-ea"/>
                          <a:cs typeface="+mn-cs"/>
                        </a:rPr>
                        <a:t>No tumor markers recommended 	</a:t>
                      </a:r>
                    </a:p>
                    <a:p>
                      <a:endParaRPr lang="en-US" sz="1200" dirty="0">
                        <a:solidFill>
                          <a:srgbClr val="FF0000"/>
                        </a:solidFill>
                      </a:endParaRPr>
                    </a:p>
                  </a:txBody>
                  <a:tcPr/>
                </a:tc>
                <a:tc>
                  <a:txBody>
                    <a:bodyPr/>
                    <a:lstStyle/>
                    <a:p>
                      <a:r>
                        <a:rPr kumimoji="0" lang="en-US" sz="1800" kern="1200" baseline="0" dirty="0" smtClean="0">
                          <a:solidFill>
                            <a:schemeClr val="dk1"/>
                          </a:solidFill>
                          <a:latin typeface="+mn-lt"/>
                          <a:ea typeface="+mn-ea"/>
                          <a:cs typeface="+mn-cs"/>
                        </a:rPr>
                        <a:t>CA19-9 </a:t>
                      </a:r>
                    </a:p>
                    <a:p>
                      <a:r>
                        <a:rPr kumimoji="0" lang="en-US" sz="1800" kern="1200" baseline="0" dirty="0" smtClean="0">
                          <a:solidFill>
                            <a:schemeClr val="dk1"/>
                          </a:solidFill>
                          <a:latin typeface="+mn-lt"/>
                          <a:ea typeface="+mn-ea"/>
                          <a:cs typeface="+mn-cs"/>
                        </a:rPr>
                        <a:t>[</a:t>
                      </a:r>
                      <a:r>
                        <a:rPr kumimoji="0" lang="en-US" sz="1400" kern="1200" baseline="0" dirty="0" smtClean="0">
                          <a:solidFill>
                            <a:schemeClr val="dk1"/>
                          </a:solidFill>
                          <a:latin typeface="+mn-lt"/>
                          <a:ea typeface="+mn-ea"/>
                          <a:cs typeface="+mn-cs"/>
                        </a:rPr>
                        <a:t>If used, </a:t>
                      </a:r>
                      <a:r>
                        <a:rPr kumimoji="0" lang="en-US" sz="1400" b="1" kern="1200" baseline="0" dirty="0" smtClean="0">
                          <a:solidFill>
                            <a:schemeClr val="dk1"/>
                          </a:solidFill>
                          <a:latin typeface="+mn-lt"/>
                          <a:ea typeface="+mn-ea"/>
                          <a:cs typeface="+mn-cs"/>
                        </a:rPr>
                        <a:t>only with CT or EUS and in an appropriate clinical context 	</a:t>
                      </a:r>
                    </a:p>
                    <a:p>
                      <a:endParaRPr lang="en-US" sz="105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CA19-9 	</a:t>
                      </a:r>
                    </a:p>
                    <a:p>
                      <a:endParaRPr lang="en-US" sz="120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rgbClr val="FF0000"/>
                          </a:solidFill>
                          <a:latin typeface="+mn-lt"/>
                          <a:ea typeface="+mn-ea"/>
                          <a:cs typeface="+mn-cs"/>
                        </a:rPr>
                        <a:t>No tumor markers recommended 	</a:t>
                      </a:r>
                    </a:p>
                    <a:p>
                      <a:endParaRPr lang="en-US" sz="1200" dirty="0">
                        <a:solidFill>
                          <a:srgbClr val="FF0000"/>
                        </a:solidFill>
                      </a:endParaRPr>
                    </a:p>
                  </a:txBody>
                  <a:tcPr/>
                </a:tc>
                <a:tc>
                  <a:txBody>
                    <a:bodyPr/>
                    <a:lstStyle/>
                    <a:p>
                      <a:r>
                        <a:rPr kumimoji="0" lang="en-US" sz="1800" kern="1200" baseline="0" dirty="0" smtClean="0">
                          <a:solidFill>
                            <a:schemeClr val="dk1"/>
                          </a:solidFill>
                          <a:latin typeface="+mn-lt"/>
                          <a:ea typeface="+mn-ea"/>
                          <a:cs typeface="+mn-cs"/>
                        </a:rPr>
                        <a:t>CA19-9 </a:t>
                      </a:r>
                    </a:p>
                    <a:p>
                      <a:r>
                        <a:rPr kumimoji="0" lang="en-US" sz="1400" kern="1200" baseline="0" dirty="0" smtClean="0">
                          <a:solidFill>
                            <a:schemeClr val="dk1"/>
                          </a:solidFill>
                          <a:latin typeface="+mn-lt"/>
                          <a:ea typeface="+mn-ea"/>
                          <a:cs typeface="+mn-cs"/>
                        </a:rPr>
                        <a:t>[During palliative therapy with imaging tests or after potentially curative surgery] </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p>
                  </a:txBody>
                  <a:tcPr/>
                </a:tc>
              </a:tr>
              <a:tr h="5451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dk1"/>
                          </a:solidFill>
                          <a:latin typeface="+mn-lt"/>
                          <a:ea typeface="+mn-ea"/>
                          <a:cs typeface="+mn-cs"/>
                        </a:rPr>
                        <a:t>Cervical cancer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rgbClr val="FF0000"/>
                          </a:solidFill>
                          <a:latin typeface="+mn-lt"/>
                          <a:ea typeface="+mn-ea"/>
                          <a:cs typeface="+mn-cs"/>
                        </a:rPr>
                        <a:t>No tumor markers recommended 	</a:t>
                      </a:r>
                    </a:p>
                    <a:p>
                      <a:endParaRPr lang="en-US" sz="1600" dirty="0">
                        <a:solidFill>
                          <a:srgbClr val="FF0000"/>
                        </a:solidFill>
                      </a:endParaRPr>
                    </a:p>
                  </a:txBody>
                  <a:tcPr/>
                </a:tc>
                <a:tc>
                  <a:txBody>
                    <a:bodyPr/>
                    <a:lstStyle/>
                    <a:p>
                      <a:endParaRPr lang="en-US" sz="1600" dirty="0">
                        <a:solidFill>
                          <a:srgbClr val="FF0000"/>
                        </a:solidFill>
                      </a:endParaRPr>
                    </a:p>
                  </a:txBody>
                  <a:tcPr/>
                </a:tc>
                <a:tc>
                  <a:txBody>
                    <a:bodyPr/>
                    <a:lstStyle/>
                    <a:p>
                      <a:endParaRPr lang="en-US" sz="1600" dirty="0">
                        <a:solidFill>
                          <a:srgbClr val="FF0000"/>
                        </a:solidFill>
                      </a:endParaRPr>
                    </a:p>
                  </a:txBody>
                  <a:tcPr/>
                </a:tc>
                <a:tc>
                  <a:txBody>
                    <a:bodyPr/>
                    <a:lstStyle/>
                    <a:p>
                      <a:endParaRPr lang="en-US" sz="1600" dirty="0">
                        <a:solidFill>
                          <a:srgbClr val="FF0000"/>
                        </a:solidFill>
                      </a:endParaRPr>
                    </a:p>
                  </a:txBody>
                  <a:tcPr/>
                </a:tc>
                <a:tc>
                  <a:txBody>
                    <a:bodyPr/>
                    <a:lstStyle/>
                    <a:p>
                      <a:endParaRPr lang="en-US" dirty="0"/>
                    </a:p>
                  </a:txBody>
                  <a:tcPr/>
                </a:tc>
              </a:tr>
              <a:tr h="9687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dk1"/>
                          </a:solidFill>
                          <a:latin typeface="+mn-lt"/>
                          <a:ea typeface="+mn-ea"/>
                          <a:cs typeface="+mn-cs"/>
                        </a:rPr>
                        <a:t>Thyroid cancer 	</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rgbClr val="FF0000"/>
                          </a:solidFill>
                          <a:latin typeface="+mn-lt"/>
                          <a:ea typeface="+mn-ea"/>
                          <a:cs typeface="+mn-cs"/>
                        </a:rPr>
                        <a:t>No tumor markers recommended 	</a:t>
                      </a:r>
                    </a:p>
                    <a:p>
                      <a:endParaRPr lang="en-US" sz="160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rgbClr val="FF0000"/>
                          </a:solidFill>
                          <a:latin typeface="+mn-lt"/>
                          <a:ea typeface="+mn-ea"/>
                          <a:cs typeface="+mn-cs"/>
                        </a:rPr>
                        <a:t>No tumor markers recommended 	</a:t>
                      </a:r>
                    </a:p>
                    <a:p>
                      <a:endParaRPr lang="en-US" sz="160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baseline="0" dirty="0" smtClean="0">
                          <a:solidFill>
                            <a:srgbClr val="FF0000"/>
                          </a:solidFill>
                          <a:latin typeface="+mn-lt"/>
                          <a:ea typeface="+mn-ea"/>
                          <a:cs typeface="+mn-cs"/>
                        </a:rPr>
                        <a:t>No tumor markers recommended 	</a:t>
                      </a:r>
                    </a:p>
                    <a:p>
                      <a:endParaRPr lang="en-US" sz="1600" dirty="0">
                        <a:solidFill>
                          <a:srgbClr val="FF0000"/>
                        </a:solidFill>
                      </a:endParaRPr>
                    </a:p>
                  </a:txBody>
                  <a:tcPr/>
                </a:tc>
                <a:tc>
                  <a:txBody>
                    <a:bodyPr/>
                    <a:lstStyle/>
                    <a:p>
                      <a:r>
                        <a:rPr kumimoji="0" lang="en-US" sz="1600" kern="1200" baseline="0" dirty="0" err="1" smtClean="0">
                          <a:solidFill>
                            <a:schemeClr val="dk1"/>
                          </a:solidFill>
                          <a:latin typeface="+mn-lt"/>
                          <a:ea typeface="+mn-ea"/>
                          <a:cs typeface="+mn-cs"/>
                        </a:rPr>
                        <a:t>Thyroglobulin</a:t>
                      </a:r>
                      <a:r>
                        <a:rPr kumimoji="0" lang="en-US" sz="1600" kern="1200" baseline="0" dirty="0" smtClean="0">
                          <a:solidFill>
                            <a:schemeClr val="dk1"/>
                          </a:solidFill>
                          <a:latin typeface="+mn-lt"/>
                          <a:ea typeface="+mn-ea"/>
                          <a:cs typeface="+mn-cs"/>
                        </a:rPr>
                        <a:t>; </a:t>
                      </a:r>
                    </a:p>
                    <a:p>
                      <a:r>
                        <a:rPr kumimoji="0" lang="en-US" sz="1600" kern="1200" baseline="0" dirty="0" err="1" smtClean="0">
                          <a:solidFill>
                            <a:schemeClr val="dk1"/>
                          </a:solidFill>
                          <a:latin typeface="+mn-lt"/>
                          <a:ea typeface="+mn-ea"/>
                          <a:cs typeface="+mn-cs"/>
                        </a:rPr>
                        <a:t>thyroglobulin</a:t>
                      </a:r>
                      <a:r>
                        <a:rPr kumimoji="0" lang="en-US" sz="1600" kern="1200" baseline="0" dirty="0" smtClean="0">
                          <a:solidFill>
                            <a:schemeClr val="dk1"/>
                          </a:solidFill>
                          <a:latin typeface="+mn-lt"/>
                          <a:ea typeface="+mn-ea"/>
                          <a:cs typeface="+mn-cs"/>
                        </a:rPr>
                        <a:t> antibodies </a:t>
                      </a:r>
                      <a:r>
                        <a:rPr kumimoji="0" lang="en-US" sz="1800" kern="1200" baseline="0" dirty="0" smtClean="0">
                          <a:solidFill>
                            <a:schemeClr val="dk1"/>
                          </a:solidFill>
                          <a:latin typeface="+mn-lt"/>
                          <a:ea typeface="+mn-ea"/>
                          <a:cs typeface="+mn-cs"/>
                        </a:rPr>
                        <a:t>	</a:t>
                      </a:r>
                    </a:p>
                    <a:p>
                      <a:endParaRPr lang="en-US" dirty="0"/>
                    </a:p>
                  </a:txBody>
                  <a:tcPr/>
                </a:tc>
                <a:tc>
                  <a:txBody>
                    <a:bodyPr/>
                    <a:lstStyle/>
                    <a:p>
                      <a:r>
                        <a:rPr kumimoji="0" lang="en-US" sz="1600" kern="1200" baseline="0" dirty="0" err="1" smtClean="0">
                          <a:solidFill>
                            <a:schemeClr val="dk1"/>
                          </a:solidFill>
                          <a:latin typeface="+mn-lt"/>
                          <a:ea typeface="+mn-ea"/>
                          <a:cs typeface="+mn-cs"/>
                        </a:rPr>
                        <a:t>Thyroglobulin</a:t>
                      </a:r>
                      <a:r>
                        <a:rPr kumimoji="0" lang="en-US" sz="1600" kern="1200" baseline="0" dirty="0" smtClean="0">
                          <a:solidFill>
                            <a:schemeClr val="dk1"/>
                          </a:solidFill>
                          <a:latin typeface="+mn-lt"/>
                          <a:ea typeface="+mn-ea"/>
                          <a:cs typeface="+mn-cs"/>
                        </a:rPr>
                        <a:t>; </a:t>
                      </a:r>
                    </a:p>
                    <a:p>
                      <a:r>
                        <a:rPr kumimoji="0" lang="en-US" sz="1600" kern="1200" baseline="0" dirty="0" err="1" smtClean="0">
                          <a:solidFill>
                            <a:schemeClr val="dk1"/>
                          </a:solidFill>
                          <a:latin typeface="+mn-lt"/>
                          <a:ea typeface="+mn-ea"/>
                          <a:cs typeface="+mn-cs"/>
                        </a:rPr>
                        <a:t>thyroglobulin</a:t>
                      </a:r>
                      <a:r>
                        <a:rPr kumimoji="0" lang="en-US" sz="1600" kern="1200" baseline="0" dirty="0" smtClean="0">
                          <a:solidFill>
                            <a:schemeClr val="dk1"/>
                          </a:solidFill>
                          <a:latin typeface="+mn-lt"/>
                          <a:ea typeface="+mn-ea"/>
                          <a:cs typeface="+mn-cs"/>
                        </a:rPr>
                        <a:t> antibodies </a:t>
                      </a:r>
                      <a:r>
                        <a:rPr kumimoji="0" lang="en-US" sz="1800" kern="1200" baseline="0" dirty="0" smtClean="0">
                          <a:solidFill>
                            <a:schemeClr val="dk1"/>
                          </a:solidFill>
                          <a:latin typeface="+mn-lt"/>
                          <a:ea typeface="+mn-ea"/>
                          <a:cs typeface="+mn-cs"/>
                        </a:rPr>
                        <a:t>	</a:t>
                      </a:r>
                    </a:p>
                    <a:p>
                      <a:endParaRPr lang="en-US" dirty="0"/>
                    </a:p>
                  </a:txBody>
                  <a:tcPr/>
                </a:tc>
              </a:tr>
              <a:tr h="82298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CONCLUSION </a:t>
            </a:r>
            <a:endParaRPr lang="en-US" dirty="0"/>
          </a:p>
        </p:txBody>
      </p:sp>
      <p:sp>
        <p:nvSpPr>
          <p:cNvPr id="3" name="Content Placeholder 2"/>
          <p:cNvSpPr>
            <a:spLocks noGrp="1"/>
          </p:cNvSpPr>
          <p:nvPr>
            <p:ph idx="1"/>
          </p:nvPr>
        </p:nvSpPr>
        <p:spPr/>
        <p:txBody>
          <a:bodyPr>
            <a:normAutofit lnSpcReduction="10000"/>
          </a:bodyPr>
          <a:lstStyle/>
          <a:p>
            <a:pPr algn="l"/>
            <a:endParaRPr lang="en-US" b="1" dirty="0" smtClean="0"/>
          </a:p>
          <a:p>
            <a:pPr algn="l"/>
            <a:r>
              <a:rPr lang="en-US" sz="3600" b="1" dirty="0" smtClean="0">
                <a:solidFill>
                  <a:srgbClr val="FF0000"/>
                </a:solidFill>
              </a:rPr>
              <a:t>Optimal use of tumor markers requires care and attention to detail in the pre-analytical, analytical and post-analytical phases of analysis, and should be achievable in laboratories fulfilling the quality requirements described here.</a:t>
            </a:r>
            <a:endParaRPr lang="en-US" sz="3600" b="1" dirty="0">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zh-TW">
                <a:latin typeface="Arial" charset="0"/>
              </a:rPr>
              <a:t>Tumor marker in Oncology</a:t>
            </a:r>
          </a:p>
        </p:txBody>
      </p:sp>
      <p:sp>
        <p:nvSpPr>
          <p:cNvPr id="8195" name="Rectangle 3"/>
          <p:cNvSpPr>
            <a:spLocks noGrp="1" noChangeArrowheads="1"/>
          </p:cNvSpPr>
          <p:nvPr>
            <p:ph type="body" idx="1"/>
          </p:nvPr>
        </p:nvSpPr>
        <p:spPr/>
        <p:txBody>
          <a:bodyPr/>
          <a:lstStyle/>
          <a:p>
            <a:pPr algn="l"/>
            <a:r>
              <a:rPr lang="en-US" altLang="zh-TW" sz="4400" b="1" dirty="0">
                <a:solidFill>
                  <a:srgbClr val="C00000"/>
                </a:solidFill>
                <a:latin typeface="Arial" charset="0"/>
              </a:rPr>
              <a:t>Screening </a:t>
            </a:r>
          </a:p>
          <a:p>
            <a:pPr algn="l"/>
            <a:r>
              <a:rPr lang="en-US" altLang="zh-TW" sz="4400" b="1" dirty="0">
                <a:solidFill>
                  <a:srgbClr val="C00000"/>
                </a:solidFill>
                <a:latin typeface="Arial" charset="0"/>
              </a:rPr>
              <a:t>Diagnosis</a:t>
            </a:r>
          </a:p>
          <a:p>
            <a:pPr algn="l"/>
            <a:r>
              <a:rPr lang="en-US" altLang="zh-TW" sz="4400" b="1" dirty="0">
                <a:solidFill>
                  <a:srgbClr val="C00000"/>
                </a:solidFill>
                <a:latin typeface="Arial" charset="0"/>
              </a:rPr>
              <a:t>Staging</a:t>
            </a:r>
          </a:p>
          <a:p>
            <a:pPr algn="l"/>
            <a:r>
              <a:rPr lang="en-US" altLang="zh-TW" sz="4400" b="1" dirty="0">
                <a:solidFill>
                  <a:srgbClr val="C00000"/>
                </a:solidFill>
                <a:latin typeface="Arial" charset="0"/>
              </a:rPr>
              <a:t>Prognosis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tx2">
              <a:lumMod val="20000"/>
              <a:lumOff val="80000"/>
            </a:schemeClr>
          </a:solidFill>
        </p:spPr>
        <p:txBody>
          <a:bodyPr>
            <a:noAutofit/>
          </a:bodyPr>
          <a:lstStyle/>
          <a:p>
            <a:pPr algn="ctr"/>
            <a:r>
              <a:rPr lang="fa-IR" sz="3600" b="1" dirty="0" smtClean="0"/>
              <a:t>1- کاربرد روزانه سرم  كنترل ترکیبی (صحت و دقت )</a:t>
            </a:r>
            <a:endParaRPr lang="fa-IR" sz="3600" dirty="0"/>
          </a:p>
        </p:txBody>
      </p:sp>
      <p:sp>
        <p:nvSpPr>
          <p:cNvPr id="3" name="Content Placeholder 2"/>
          <p:cNvSpPr>
            <a:spLocks noGrp="1"/>
          </p:cNvSpPr>
          <p:nvPr>
            <p:ph idx="1"/>
          </p:nvPr>
        </p:nvSpPr>
        <p:spPr/>
        <p:txBody>
          <a:bodyPr>
            <a:normAutofit lnSpcReduction="10000"/>
          </a:bodyPr>
          <a:lstStyle/>
          <a:p>
            <a:pPr lvl="0"/>
            <a:r>
              <a:rPr lang="fa-IR" b="1" dirty="0" smtClean="0"/>
              <a:t>کاربرد روزانه سرم  كنترل ترکیبی (صحت و دقت ) در ردیف های کاری تومور مارکر های اصلی و پرتکرار(نظیر کنترل صحت </a:t>
            </a:r>
            <a:r>
              <a:rPr lang="en-US" b="1" dirty="0" err="1" smtClean="0"/>
              <a:t>Biorad</a:t>
            </a:r>
            <a:r>
              <a:rPr lang="fa-IR" b="1" dirty="0" smtClean="0"/>
              <a:t> یا </a:t>
            </a:r>
            <a:r>
              <a:rPr lang="en-US" b="1" dirty="0" smtClean="0"/>
              <a:t>…</a:t>
            </a:r>
            <a:r>
              <a:rPr lang="fa-IR" b="1" dirty="0" smtClean="0"/>
              <a:t>) ( حداقل دو سطح از سه سطح ) و رسم چارت کنترل کیفی بر اساس قوانین وستگارد مر بوطه جهت تست های کمی واصلی پرتکرار / چهت کنترل تومور مارکرهای کم تکرار که تعداد تست محدودی دارند ضرورت استفاده از چارت کنترل کیفی وجود ندارد و گذاشتن دو سطح کنترل در هر ردیف کاری کفایت می کند </a:t>
            </a:r>
            <a:endParaRPr lang="en-US" dirty="0" smtClean="0"/>
          </a:p>
          <a:p>
            <a:endParaRPr lang="fa-I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tx2">
              <a:lumMod val="20000"/>
              <a:lumOff val="80000"/>
            </a:schemeClr>
          </a:solidFill>
        </p:spPr>
        <p:txBody>
          <a:bodyPr>
            <a:noAutofit/>
          </a:bodyPr>
          <a:lstStyle/>
          <a:p>
            <a:pPr algn="ctr"/>
            <a:r>
              <a:rPr lang="fa-IR" sz="3600" b="1" dirty="0" smtClean="0"/>
              <a:t>2- كنترل  روزانه موارد غير طبيعي ( با همان نمونه اول )</a:t>
            </a:r>
            <a:endParaRPr lang="fa-IR" sz="3600" dirty="0"/>
          </a:p>
        </p:txBody>
      </p:sp>
      <p:sp>
        <p:nvSpPr>
          <p:cNvPr id="4" name="Content Placeholder 3"/>
          <p:cNvSpPr>
            <a:spLocks noGrp="1"/>
          </p:cNvSpPr>
          <p:nvPr>
            <p:ph idx="1"/>
          </p:nvPr>
        </p:nvSpPr>
        <p:spPr/>
        <p:txBody>
          <a:bodyPr/>
          <a:lstStyle/>
          <a:p>
            <a:pPr lvl="0"/>
            <a:r>
              <a:rPr lang="fa-IR" b="1" dirty="0" smtClean="0"/>
              <a:t>كنترل  روزانه موارد غير طبيعي ( با همان نمونه اول ) در متد الايزا با روش تائیدی ايمونو آنالايزر در صورت عدم همخوانی نتیجه با سابقه و شرح بالینی بیمار </a:t>
            </a:r>
            <a:endParaRPr lang="en-US" dirty="0" smtClean="0"/>
          </a:p>
          <a:p>
            <a:pPr algn="l"/>
            <a:r>
              <a:rPr lang="fa-IR" b="1" dirty="0" smtClean="0"/>
              <a:t>                                                      </a:t>
            </a:r>
            <a:r>
              <a:rPr lang="en-US" b="1" dirty="0" smtClean="0">
                <a:solidFill>
                  <a:srgbClr val="C00000"/>
                </a:solidFill>
              </a:rPr>
              <a:t>Reconfirm of  abnormal result of </a:t>
            </a:r>
            <a:r>
              <a:rPr lang="en-US" b="1" dirty="0" err="1" smtClean="0">
                <a:solidFill>
                  <a:srgbClr val="C00000"/>
                </a:solidFill>
              </a:rPr>
              <a:t>ElISA</a:t>
            </a:r>
            <a:r>
              <a:rPr lang="en-US" b="1" dirty="0" smtClean="0">
                <a:solidFill>
                  <a:srgbClr val="C00000"/>
                </a:solidFill>
              </a:rPr>
              <a:t>* method with ELFA  or ECL</a:t>
            </a:r>
            <a:endParaRPr lang="fa-IR" dirty="0">
              <a:solidFill>
                <a:srgbClr val="C0000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tx2">
              <a:lumMod val="20000"/>
              <a:lumOff val="80000"/>
            </a:schemeClr>
          </a:solidFill>
        </p:spPr>
        <p:txBody>
          <a:bodyPr>
            <a:noAutofit/>
          </a:bodyPr>
          <a:lstStyle/>
          <a:p>
            <a:pPr algn="ctr"/>
            <a:r>
              <a:rPr lang="fa-IR" sz="3600" b="1" dirty="0" smtClean="0"/>
              <a:t>3- تكرار نتايج غير طبيعي تومور مارکر با نمونه جديد</a:t>
            </a:r>
            <a:endParaRPr lang="fa-IR" sz="3600" dirty="0"/>
          </a:p>
        </p:txBody>
      </p:sp>
      <p:sp>
        <p:nvSpPr>
          <p:cNvPr id="4" name="Content Placeholder 3"/>
          <p:cNvSpPr>
            <a:spLocks noGrp="1"/>
          </p:cNvSpPr>
          <p:nvPr>
            <p:ph idx="1"/>
          </p:nvPr>
        </p:nvSpPr>
        <p:spPr/>
        <p:txBody>
          <a:bodyPr>
            <a:normAutofit lnSpcReduction="10000"/>
          </a:bodyPr>
          <a:lstStyle/>
          <a:p>
            <a:pPr lvl="0"/>
            <a:r>
              <a:rPr lang="fa-IR" b="1" dirty="0" smtClean="0"/>
              <a:t>قبل از آزاد سازی نتایج پیچیده و مبهم تومور مارکر  ضرورت تكرار نتايج غير طبيعي تومور مارکر با نمونه جديد (در موارد عدم همخواني نتايج با شرح حال بيمار و سوابق نتايج قبلي بيمار) وجود دارد و توصیه می گردد با یک متد مرجع و تائیدی دیگر در همان آزمایشگاه یا آزمایشگاه مرجع قابل اعتماد صورت پذیرد </a:t>
            </a:r>
            <a:endParaRPr lang="en-US" dirty="0" smtClean="0"/>
          </a:p>
          <a:p>
            <a:pPr algn="l"/>
            <a:r>
              <a:rPr lang="en-US" b="1" dirty="0" smtClean="0"/>
              <a:t> </a:t>
            </a:r>
            <a:r>
              <a:rPr lang="fa-IR" b="1" dirty="0" smtClean="0"/>
              <a:t>                               </a:t>
            </a:r>
            <a:r>
              <a:rPr lang="en-US" b="1" dirty="0" smtClean="0">
                <a:solidFill>
                  <a:srgbClr val="C00000"/>
                </a:solidFill>
              </a:rPr>
              <a:t>Rechecked with new sample &amp; new method( referral method)</a:t>
            </a:r>
            <a:endParaRPr lang="en-US" dirty="0" smtClean="0">
              <a:solidFill>
                <a:srgbClr val="C00000"/>
              </a:solidFill>
            </a:endParaRPr>
          </a:p>
          <a:p>
            <a:endParaRPr lang="fa-I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tx2">
              <a:lumMod val="20000"/>
              <a:lumOff val="80000"/>
            </a:schemeClr>
          </a:solidFill>
        </p:spPr>
        <p:txBody>
          <a:bodyPr>
            <a:noAutofit/>
          </a:bodyPr>
          <a:lstStyle/>
          <a:p>
            <a:pPr algn="ctr"/>
            <a:r>
              <a:rPr lang="fa-IR" sz="3600" b="1" dirty="0" smtClean="0"/>
              <a:t>4- کنترل و تائید نتایج نمونه های بیماران (با نمونه قبلی)</a:t>
            </a:r>
            <a:endParaRPr lang="fa-IR" sz="3600" dirty="0"/>
          </a:p>
        </p:txBody>
      </p:sp>
      <p:sp>
        <p:nvSpPr>
          <p:cNvPr id="4" name="Content Placeholder 3"/>
          <p:cNvSpPr>
            <a:spLocks noGrp="1"/>
          </p:cNvSpPr>
          <p:nvPr>
            <p:ph idx="1"/>
          </p:nvPr>
        </p:nvSpPr>
        <p:spPr/>
        <p:txBody>
          <a:bodyPr/>
          <a:lstStyle/>
          <a:p>
            <a:pPr lvl="0"/>
            <a:r>
              <a:rPr lang="fa-IR" b="1" dirty="0" smtClean="0"/>
              <a:t>کنترل و تائید نتایج نمونه های بیماران (با نمونه قبلی) : استفاده از نمونه بیماران با نتایج بالا یا پائین به عنوان كنترل بیمار در رديف كار بعدي با دو هدف کنترل مجدد نتایج قبلی و شناسائی منابع خطا قبل از آنالیز </a:t>
            </a:r>
            <a:endParaRPr lang="en-US" dirty="0" smtClean="0"/>
          </a:p>
          <a:p>
            <a:pPr algn="l"/>
            <a:r>
              <a:rPr lang="en-US" b="1" dirty="0" smtClean="0">
                <a:solidFill>
                  <a:srgbClr val="C00000"/>
                </a:solidFill>
              </a:rPr>
              <a:t> patient control in each run Rechecked with same sample</a:t>
            </a:r>
            <a:endParaRPr lang="fa-IR" dirty="0">
              <a:solidFill>
                <a:srgbClr val="C00000"/>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tx2">
              <a:lumMod val="20000"/>
              <a:lumOff val="80000"/>
            </a:schemeClr>
          </a:solidFill>
        </p:spPr>
        <p:txBody>
          <a:bodyPr>
            <a:noAutofit/>
          </a:bodyPr>
          <a:lstStyle/>
          <a:p>
            <a:pPr algn="ctr"/>
            <a:r>
              <a:rPr lang="fa-IR" sz="3600" b="1" dirty="0" smtClean="0"/>
              <a:t>5- محاسبه ميانگين نتايج تومور مارکر</a:t>
            </a:r>
            <a:endParaRPr lang="fa-IR" sz="3600" dirty="0"/>
          </a:p>
        </p:txBody>
      </p:sp>
      <p:sp>
        <p:nvSpPr>
          <p:cNvPr id="4" name="Content Placeholder 3"/>
          <p:cNvSpPr>
            <a:spLocks noGrp="1"/>
          </p:cNvSpPr>
          <p:nvPr>
            <p:ph idx="1"/>
          </p:nvPr>
        </p:nvSpPr>
        <p:spPr/>
        <p:txBody>
          <a:bodyPr/>
          <a:lstStyle/>
          <a:p>
            <a:r>
              <a:rPr lang="fa-IR" b="1" dirty="0" smtClean="0"/>
              <a:t>محاسبه ميانگين نتايج تومور مارکر بيماران</a:t>
            </a:r>
            <a:r>
              <a:rPr lang="en-US" b="1" dirty="0" smtClean="0"/>
              <a:t>Patient mean control</a:t>
            </a:r>
            <a:r>
              <a:rPr lang="fa-IR" b="1" dirty="0" smtClean="0"/>
              <a:t> درهر ردیف کاری و محاسبه ضریب تغییرات ماهانه تست ها در ارتباط  با برخی تست های با اهمیت و دارای نوسان ازجمله  </a:t>
            </a:r>
            <a:r>
              <a:rPr lang="en-US" b="1" dirty="0" smtClean="0"/>
              <a:t> BHCG / AFP / PSA </a:t>
            </a:r>
            <a:r>
              <a:rPr lang="fa-IR" b="1" dirty="0" smtClean="0"/>
              <a:t>جهت شناسايي خطاهاي سيستماتيك قبل از آناليز يا حين آناليز</a:t>
            </a:r>
            <a:endParaRPr lang="fa-I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tx2">
              <a:lumMod val="20000"/>
              <a:lumOff val="80000"/>
            </a:schemeClr>
          </a:solidFill>
        </p:spPr>
        <p:txBody>
          <a:bodyPr>
            <a:noAutofit/>
          </a:bodyPr>
          <a:lstStyle/>
          <a:p>
            <a:pPr algn="ctr"/>
            <a:r>
              <a:rPr lang="fa-IR" sz="3600" b="1" dirty="0" smtClean="0"/>
              <a:t>6) دلتا چك نتايج تومور مارکرها </a:t>
            </a:r>
            <a:r>
              <a:rPr lang="en-US" sz="3600" b="1" dirty="0" smtClean="0"/>
              <a:t>  Delta . Check </a:t>
            </a:r>
            <a:r>
              <a:rPr lang="en-US" sz="3600" dirty="0" smtClean="0"/>
              <a:t/>
            </a:r>
            <a:br>
              <a:rPr lang="en-US" sz="3600" dirty="0" smtClean="0"/>
            </a:br>
            <a:endParaRPr lang="fa-IR" sz="3600" dirty="0"/>
          </a:p>
        </p:txBody>
      </p:sp>
      <p:sp>
        <p:nvSpPr>
          <p:cNvPr id="4" name="Content Placeholder 3"/>
          <p:cNvSpPr>
            <a:spLocks noGrp="1"/>
          </p:cNvSpPr>
          <p:nvPr>
            <p:ph idx="1"/>
          </p:nvPr>
        </p:nvSpPr>
        <p:spPr>
          <a:xfrm>
            <a:off x="1000100" y="1447800"/>
            <a:ext cx="7933588" cy="4800600"/>
          </a:xfrm>
        </p:spPr>
        <p:txBody>
          <a:bodyPr>
            <a:normAutofit/>
          </a:bodyPr>
          <a:lstStyle/>
          <a:p>
            <a:r>
              <a:rPr lang="fa-IR" sz="4800" b="1" dirty="0" smtClean="0"/>
              <a:t>مقایسه نتایج فعلی بیمار با نتایج قبلی و پرونده بیمار با هدف شناسائی   خطا های راندوم</a:t>
            </a:r>
            <a:endParaRPr lang="fa-IR" sz="48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tx2">
              <a:lumMod val="20000"/>
              <a:lumOff val="80000"/>
            </a:schemeClr>
          </a:solidFill>
        </p:spPr>
        <p:txBody>
          <a:bodyPr>
            <a:noAutofit/>
          </a:bodyPr>
          <a:lstStyle/>
          <a:p>
            <a:pPr algn="ctr"/>
            <a:r>
              <a:rPr lang="fa-IR" sz="3600" b="1" dirty="0" smtClean="0"/>
              <a:t>7- تصدیق و صحه گذاری کیت های جدید تومور مارکر یا متد های جدید یا تجهیزات جدید </a:t>
            </a:r>
            <a:endParaRPr lang="fa-IR" sz="3600" dirty="0"/>
          </a:p>
        </p:txBody>
      </p:sp>
      <p:sp>
        <p:nvSpPr>
          <p:cNvPr id="4" name="Content Placeholder 3"/>
          <p:cNvSpPr>
            <a:spLocks noGrp="1"/>
          </p:cNvSpPr>
          <p:nvPr>
            <p:ph idx="1"/>
          </p:nvPr>
        </p:nvSpPr>
        <p:spPr/>
        <p:txBody>
          <a:bodyPr>
            <a:normAutofit fontScale="92500" lnSpcReduction="20000"/>
          </a:bodyPr>
          <a:lstStyle/>
          <a:p>
            <a:pPr algn="l"/>
            <a:r>
              <a:rPr lang="en-US" b="1" dirty="0" smtClean="0">
                <a:solidFill>
                  <a:srgbClr val="C00000"/>
                </a:solidFill>
              </a:rPr>
              <a:t>Verification &amp; validation of new method &amp; equipment </a:t>
            </a:r>
            <a:endParaRPr lang="en-US" dirty="0" smtClean="0">
              <a:solidFill>
                <a:srgbClr val="C00000"/>
              </a:solidFill>
            </a:endParaRPr>
          </a:p>
          <a:p>
            <a:r>
              <a:rPr lang="fa-IR" b="1" dirty="0" smtClean="0"/>
              <a:t>مقایسه دقت و صحت دو روش آزمایشگاهی برای یک نوع آزمایش یا دو کیت از یک نوع آزمایش  به شکلی یک شرکت تولید کننده کیت الزاما معتبر و داری تائیدیه کیفی باشد  . انجام تعدادی تست با نتیجه غير طبيعي ( بالا و پائین ) با دو سری كيت الايزا متفاوت جهت مقايسه میزان خطی بودن وهمبستگی نتایج در اعداد بالا و پائین و بررسی  مقایسه ای تکرار پذیری و صحت و حساسيت و ويژگي کیت جدید الایزا با کیت معتبر و مرجع الایزا</a:t>
            </a:r>
            <a:r>
              <a:rPr lang="fa-IR" dirty="0" smtClean="0"/>
              <a:t> </a:t>
            </a:r>
            <a:r>
              <a:rPr lang="fa-IR" b="1" dirty="0" smtClean="0"/>
              <a:t>یا متد مرجع کمی لومینسانس</a:t>
            </a:r>
            <a:r>
              <a:rPr lang="fa-IR" dirty="0" smtClean="0"/>
              <a:t>. </a:t>
            </a:r>
            <a:endParaRPr lang="en-US" dirty="0" smtClean="0"/>
          </a:p>
          <a:p>
            <a:r>
              <a:rPr lang="en-US" dirty="0" smtClean="0"/>
              <a:t> </a:t>
            </a:r>
          </a:p>
          <a:p>
            <a:endParaRPr lang="fa-I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715148"/>
          </a:xfrm>
          <a:solidFill>
            <a:schemeClr val="tx2">
              <a:lumMod val="20000"/>
              <a:lumOff val="80000"/>
            </a:schemeClr>
          </a:solidFill>
        </p:spPr>
        <p:txBody>
          <a:bodyPr>
            <a:noAutofit/>
          </a:bodyPr>
          <a:lstStyle/>
          <a:p>
            <a:pPr algn="r"/>
            <a:r>
              <a:rPr lang="fa-IR" sz="3200" b="1" dirty="0" smtClean="0"/>
              <a:t>8) كنترل روزانه ارتباط تست ها تومور مارکر با يكديگر  </a:t>
            </a:r>
            <a:r>
              <a:rPr lang="en-US" sz="3200" b="1" dirty="0" smtClean="0"/>
              <a:t>Correlation . Check</a:t>
            </a:r>
            <a:r>
              <a:rPr lang="fa-IR" sz="3200" b="1" dirty="0" smtClean="0"/>
              <a:t> </a:t>
            </a:r>
            <a:br>
              <a:rPr lang="fa-IR" sz="3200" b="1" dirty="0" smtClean="0"/>
            </a:br>
            <a:r>
              <a:rPr lang="fa-IR" sz="3200" b="1" dirty="0" smtClean="0"/>
              <a:t> 9) نگاهداری پیشگیرانه تجهیزات بخش تومور مارکر </a:t>
            </a:r>
            <a:r>
              <a:rPr lang="en-US" sz="3200" dirty="0" smtClean="0"/>
              <a:t/>
            </a:r>
            <a:br>
              <a:rPr lang="en-US" sz="3200" dirty="0" smtClean="0"/>
            </a:br>
            <a:r>
              <a:rPr lang="fa-IR" sz="3200" b="1" dirty="0" smtClean="0"/>
              <a:t> نکات کیفی و نگاهداری روزانه الایزا ریدر یا  ایمونو آنالایزر یا سایر تجهیزات وابسته به بخش تومور مارکر مطابق جدول نگاه دارنده پیشگیرانه دستگاه ها</a:t>
            </a:r>
            <a:r>
              <a:rPr lang="fa-IR" sz="3200" dirty="0" smtClean="0"/>
              <a:t> </a:t>
            </a:r>
            <a:r>
              <a:rPr lang="en-US" sz="3200" dirty="0" smtClean="0"/>
              <a:t/>
            </a:r>
            <a:br>
              <a:rPr lang="en-US" sz="3200" dirty="0" smtClean="0"/>
            </a:br>
            <a:r>
              <a:rPr lang="fa-IR" sz="3200" b="1" dirty="0" smtClean="0"/>
              <a:t> </a:t>
            </a:r>
            <a:r>
              <a:rPr lang="en-US" sz="3200" b="1" dirty="0" smtClean="0"/>
              <a:t>(Daily &amp; weekly &amp; monthly PM) preventive maintenance</a:t>
            </a:r>
            <a:r>
              <a:rPr lang="fa-IR" sz="3200" b="1" dirty="0" smtClean="0"/>
              <a:t/>
            </a:r>
            <a:br>
              <a:rPr lang="fa-IR" sz="3200" b="1" dirty="0" smtClean="0"/>
            </a:br>
            <a:endParaRPr lang="fa-IR" sz="3200" dirty="0"/>
          </a:p>
        </p:txBody>
      </p:sp>
      <p:sp>
        <p:nvSpPr>
          <p:cNvPr id="4" name="Content Placeholder 3"/>
          <p:cNvSpPr>
            <a:spLocks noGrp="1"/>
          </p:cNvSpPr>
          <p:nvPr>
            <p:ph idx="1"/>
          </p:nvPr>
        </p:nvSpPr>
        <p:spPr>
          <a:xfrm>
            <a:off x="1435608" y="4929198"/>
            <a:ext cx="7498080" cy="1319202"/>
          </a:xfrm>
        </p:spPr>
        <p:txBody>
          <a:bodyPr/>
          <a:lstStyle/>
          <a:p>
            <a:pPr>
              <a:buNone/>
            </a:pPr>
            <a:endParaRPr lang="fa-I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8229600" cy="857256"/>
          </a:xfrm>
          <a:solidFill>
            <a:schemeClr val="accent6">
              <a:lumMod val="20000"/>
              <a:lumOff val="80000"/>
            </a:schemeClr>
          </a:solidFill>
        </p:spPr>
        <p:txBody>
          <a:bodyPr>
            <a:normAutofit/>
          </a:bodyPr>
          <a:lstStyle/>
          <a:p>
            <a:pPr algn="ctr"/>
            <a:r>
              <a:rPr lang="en-US" b="1" dirty="0" smtClean="0">
                <a:solidFill>
                  <a:srgbClr val="FF0000"/>
                </a:solidFill>
              </a:rPr>
              <a:t>Conclusion</a:t>
            </a:r>
            <a:endParaRPr lang="en-US" dirty="0">
              <a:solidFill>
                <a:srgbClr val="FF0000"/>
              </a:solidFill>
            </a:endParaRPr>
          </a:p>
        </p:txBody>
      </p:sp>
      <p:sp>
        <p:nvSpPr>
          <p:cNvPr id="3" name="Content Placeholder 2"/>
          <p:cNvSpPr>
            <a:spLocks noGrp="1"/>
          </p:cNvSpPr>
          <p:nvPr>
            <p:ph idx="1"/>
          </p:nvPr>
        </p:nvSpPr>
        <p:spPr>
          <a:xfrm>
            <a:off x="0" y="1285861"/>
            <a:ext cx="8929718" cy="5038740"/>
          </a:xfrm>
          <a:solidFill>
            <a:schemeClr val="accent1">
              <a:lumMod val="20000"/>
              <a:lumOff val="80000"/>
            </a:schemeClr>
          </a:solidFill>
        </p:spPr>
        <p:txBody>
          <a:bodyPr>
            <a:normAutofit fontScale="92500" lnSpcReduction="20000"/>
          </a:bodyPr>
          <a:lstStyle/>
          <a:p>
            <a:pPr algn="l"/>
            <a:r>
              <a:rPr lang="en-US" b="1" dirty="0" smtClean="0">
                <a:solidFill>
                  <a:srgbClr val="FF0000"/>
                </a:solidFill>
                <a:latin typeface="Arial" pitchFamily="34" charset="0"/>
                <a:cs typeface="Arial" pitchFamily="34" charset="0"/>
              </a:rPr>
              <a:t>Consistent results between manufactured lots were demonstrated for ARCHITECT AFP, CA 19-9, CEA, Free PSA, and Total PSA assays</a:t>
            </a:r>
            <a:r>
              <a:rPr lang="en-US" b="1" dirty="0" smtClean="0">
                <a:latin typeface="Arial" pitchFamily="34" charset="0"/>
                <a:cs typeface="Arial" pitchFamily="34" charset="0"/>
              </a:rPr>
              <a:t>.</a:t>
            </a:r>
          </a:p>
          <a:p>
            <a:pPr algn="l"/>
            <a:r>
              <a:rPr lang="en-US" b="1" dirty="0" smtClean="0">
                <a:latin typeface="Arial" pitchFamily="34" charset="0"/>
                <a:cs typeface="Arial" pitchFamily="34" charset="0"/>
              </a:rPr>
              <a:t> </a:t>
            </a:r>
            <a:r>
              <a:rPr lang="en-US" b="1" dirty="0" smtClean="0">
                <a:solidFill>
                  <a:srgbClr val="C00000"/>
                </a:solidFill>
                <a:latin typeface="Arial" pitchFamily="34" charset="0"/>
                <a:cs typeface="Arial" pitchFamily="34" charset="0"/>
              </a:rPr>
              <a:t>Consistent performance over time allows </a:t>
            </a:r>
            <a:r>
              <a:rPr lang="en-US" b="1" dirty="0" err="1" smtClean="0">
                <a:solidFill>
                  <a:srgbClr val="C00000"/>
                </a:solidFill>
                <a:latin typeface="Arial" pitchFamily="34" charset="0"/>
                <a:cs typeface="Arial" pitchFamily="34" charset="0"/>
              </a:rPr>
              <a:t>laboratorians</a:t>
            </a:r>
            <a:r>
              <a:rPr lang="en-US" b="1" dirty="0" smtClean="0">
                <a:solidFill>
                  <a:srgbClr val="C00000"/>
                </a:solidFill>
                <a:latin typeface="Arial" pitchFamily="34" charset="0"/>
                <a:cs typeface="Arial" pitchFamily="34" charset="0"/>
              </a:rPr>
              <a:t> to have greater confidence in the results they provide to physicians resulting in better clinical decisions and management of patients</a:t>
            </a:r>
            <a:r>
              <a:rPr lang="en-US" b="1" dirty="0" smtClean="0">
                <a:latin typeface="Arial" pitchFamily="34" charset="0"/>
                <a:cs typeface="Arial" pitchFamily="34" charset="0"/>
              </a:rPr>
              <a:t>. </a:t>
            </a:r>
            <a:r>
              <a:rPr lang="en-US" sz="3200" b="1" dirty="0" smtClean="0">
                <a:solidFill>
                  <a:srgbClr val="FF0000"/>
                </a:solidFill>
                <a:latin typeface="Arial" pitchFamily="34" charset="0"/>
                <a:cs typeface="Arial" pitchFamily="34" charset="0"/>
              </a:rPr>
              <a:t>Physicians can be confident that changes in the concentrations of tumor markers in patients’ serum is indicative of changes in the patients’ disease status and not a result of variability in assay manufacturing</a:t>
            </a:r>
            <a:endParaRPr lang="en-US" b="1" dirty="0">
              <a:solidFill>
                <a:srgbClr val="FF0000"/>
              </a:solidFill>
              <a:latin typeface="Arial" pitchFamily="34" charset="0"/>
              <a:cs typeface="Arial"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tx2">
              <a:lumMod val="20000"/>
              <a:lumOff val="80000"/>
            </a:schemeClr>
          </a:solidFill>
        </p:spPr>
        <p:txBody>
          <a:bodyPr>
            <a:noAutofit/>
          </a:bodyPr>
          <a:lstStyle/>
          <a:p>
            <a:pPr algn="ctr"/>
            <a:endParaRPr lang="fa-IR" sz="3600" dirty="0"/>
          </a:p>
        </p:txBody>
      </p:sp>
      <p:pic>
        <p:nvPicPr>
          <p:cNvPr id="1026" name="Picture 2" descr="C:\Documents and Settings\All Users\Documents\My Pictures\Sample Pictures\09.jpg"/>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704850"/>
            <a:ext cx="8229600" cy="652448"/>
          </a:xfrm>
        </p:spPr>
        <p:txBody>
          <a:bodyPr>
            <a:normAutofit fontScale="90000"/>
          </a:bodyPr>
          <a:lstStyle/>
          <a:p>
            <a:pPr algn="ctr"/>
            <a:r>
              <a:rPr lang="en-US" altLang="zh-TW" sz="6600" dirty="0">
                <a:solidFill>
                  <a:srgbClr val="C00000"/>
                </a:solidFill>
                <a:latin typeface="Arial" charset="0"/>
              </a:rPr>
              <a:t>Screening</a:t>
            </a:r>
          </a:p>
        </p:txBody>
      </p:sp>
      <p:sp>
        <p:nvSpPr>
          <p:cNvPr id="9219" name="Rectangle 3"/>
          <p:cNvSpPr>
            <a:spLocks noGrp="1" noChangeArrowheads="1"/>
          </p:cNvSpPr>
          <p:nvPr>
            <p:ph type="body" idx="1"/>
          </p:nvPr>
        </p:nvSpPr>
        <p:spPr>
          <a:xfrm>
            <a:off x="1071538" y="1600200"/>
            <a:ext cx="8072462" cy="5257800"/>
          </a:xfrm>
        </p:spPr>
        <p:txBody>
          <a:bodyPr>
            <a:normAutofit/>
          </a:bodyPr>
          <a:lstStyle/>
          <a:p>
            <a:pPr algn="l">
              <a:lnSpc>
                <a:spcPct val="90000"/>
              </a:lnSpc>
            </a:pPr>
            <a:r>
              <a:rPr lang="en-US" altLang="zh-TW" sz="2800" b="1" dirty="0">
                <a:solidFill>
                  <a:srgbClr val="FF0000"/>
                </a:solidFill>
                <a:latin typeface="Arial" charset="0"/>
              </a:rPr>
              <a:t>Tumor markers play a limited role for tumor screening</a:t>
            </a:r>
            <a:r>
              <a:rPr lang="en-US" altLang="zh-TW" sz="2800" dirty="0">
                <a:latin typeface="Arial" charset="0"/>
              </a:rPr>
              <a:t>, just because….</a:t>
            </a:r>
          </a:p>
          <a:p>
            <a:pPr lvl="1" algn="l">
              <a:lnSpc>
                <a:spcPct val="90000"/>
              </a:lnSpc>
            </a:pPr>
            <a:r>
              <a:rPr lang="en-US" altLang="zh-TW" b="1" dirty="0">
                <a:solidFill>
                  <a:srgbClr val="002060"/>
                </a:solidFill>
                <a:latin typeface="Arial" charset="0"/>
              </a:rPr>
              <a:t>relatively low sensitivity</a:t>
            </a:r>
          </a:p>
          <a:p>
            <a:pPr lvl="1" algn="l">
              <a:lnSpc>
                <a:spcPct val="90000"/>
              </a:lnSpc>
            </a:pPr>
            <a:r>
              <a:rPr lang="en-US" altLang="zh-TW" b="1" dirty="0">
                <a:solidFill>
                  <a:srgbClr val="002060"/>
                </a:solidFill>
                <a:latin typeface="Arial" charset="0"/>
              </a:rPr>
              <a:t>lack of specificity and relation to tumor size</a:t>
            </a:r>
            <a:endParaRPr lang="en-US" altLang="zh-TW" sz="2800" b="1" dirty="0">
              <a:solidFill>
                <a:srgbClr val="002060"/>
              </a:solidFill>
              <a:latin typeface="Arial" charset="0"/>
            </a:endParaRPr>
          </a:p>
          <a:p>
            <a:pPr algn="l">
              <a:lnSpc>
                <a:spcPct val="90000"/>
              </a:lnSpc>
            </a:pPr>
            <a:r>
              <a:rPr lang="en-US" altLang="zh-TW" sz="2800" dirty="0">
                <a:latin typeface="Arial" charset="0"/>
              </a:rPr>
              <a:t>Inappropriate for the detection of </a:t>
            </a:r>
            <a:r>
              <a:rPr lang="en-US" altLang="zh-TW" sz="2800" u="sng" dirty="0">
                <a:latin typeface="Arial" charset="0"/>
              </a:rPr>
              <a:t>small in situ cancer</a:t>
            </a:r>
          </a:p>
          <a:p>
            <a:pPr algn="l">
              <a:lnSpc>
                <a:spcPct val="90000"/>
              </a:lnSpc>
            </a:pPr>
            <a:r>
              <a:rPr lang="en-US" altLang="zh-TW" sz="2800" dirty="0">
                <a:latin typeface="Arial" charset="0"/>
              </a:rPr>
              <a:t>In some cases, tumor markers can be equal to other examinations envisioned for screening</a:t>
            </a:r>
            <a:endParaRPr lang="en-US" altLang="zh-TW" sz="2800" dirty="0">
              <a:solidFill>
                <a:schemeClr val="bg1"/>
              </a:solidFill>
              <a:latin typeface="Arial" charset="0"/>
            </a:endParaRPr>
          </a:p>
          <a:p>
            <a:pPr lvl="1" algn="l">
              <a:lnSpc>
                <a:spcPct val="90000"/>
              </a:lnSpc>
            </a:pPr>
            <a:r>
              <a:rPr lang="en-US" altLang="zh-TW" sz="3200" b="1" dirty="0">
                <a:solidFill>
                  <a:srgbClr val="002060"/>
                </a:solidFill>
                <a:latin typeface="Arial" charset="0"/>
              </a:rPr>
              <a:t>PSA &amp;  prostate cancer</a:t>
            </a:r>
          </a:p>
          <a:p>
            <a:pPr lvl="1" algn="l">
              <a:lnSpc>
                <a:spcPct val="90000"/>
              </a:lnSpc>
            </a:pPr>
            <a:r>
              <a:rPr lang="en-US" altLang="zh-TW" sz="3200" b="1" dirty="0" err="1">
                <a:solidFill>
                  <a:srgbClr val="002060"/>
                </a:solidFill>
                <a:latin typeface="Arial" charset="0"/>
              </a:rPr>
              <a:t>calcitonin</a:t>
            </a:r>
            <a:r>
              <a:rPr lang="en-US" altLang="zh-TW" sz="3200" b="1" dirty="0">
                <a:solidFill>
                  <a:srgbClr val="002060"/>
                </a:solidFill>
                <a:latin typeface="Arial" charset="0"/>
              </a:rPr>
              <a:t> </a:t>
            </a:r>
            <a:r>
              <a:rPr lang="en-US" altLang="zh-TW" sz="2000" dirty="0">
                <a:solidFill>
                  <a:schemeClr val="bg1"/>
                </a:solidFill>
                <a:latin typeface="Arial" charset="0"/>
              </a:rPr>
              <a:t>&amp; </a:t>
            </a:r>
            <a:r>
              <a:rPr lang="en-US" altLang="zh-TW" sz="2000" dirty="0" err="1">
                <a:solidFill>
                  <a:schemeClr val="bg1"/>
                </a:solidFill>
                <a:latin typeface="Arial" charset="0"/>
              </a:rPr>
              <a:t>medullary</a:t>
            </a:r>
            <a:r>
              <a:rPr lang="en-US" altLang="zh-TW" sz="2000" dirty="0">
                <a:solidFill>
                  <a:schemeClr val="bg1"/>
                </a:solidFill>
                <a:latin typeface="Arial" charset="0"/>
              </a:rPr>
              <a:t> thyroid cancer</a:t>
            </a:r>
            <a:r>
              <a:rPr lang="en-US" altLang="zh-TW" dirty="0">
                <a:latin typeface="Arial" charset="0"/>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algn="ctr"/>
            <a:r>
              <a:rPr lang="en-US" altLang="zh-TW" b="1" dirty="0">
                <a:solidFill>
                  <a:srgbClr val="FF0000"/>
                </a:solidFill>
                <a:latin typeface="Arial" charset="0"/>
              </a:rPr>
              <a:t>Diagnosis</a:t>
            </a:r>
          </a:p>
        </p:txBody>
      </p:sp>
      <p:sp>
        <p:nvSpPr>
          <p:cNvPr id="12291" name="Rectangle 3"/>
          <p:cNvSpPr>
            <a:spLocks noGrp="1" noChangeArrowheads="1"/>
          </p:cNvSpPr>
          <p:nvPr>
            <p:ph type="body" idx="1"/>
          </p:nvPr>
        </p:nvSpPr>
        <p:spPr/>
        <p:txBody>
          <a:bodyPr/>
          <a:lstStyle/>
          <a:p>
            <a:pPr algn="l"/>
            <a:r>
              <a:rPr lang="en-US" altLang="zh-TW" sz="2800" b="1" dirty="0">
                <a:solidFill>
                  <a:srgbClr val="002060"/>
                </a:solidFill>
                <a:latin typeface="Arial" charset="0"/>
              </a:rPr>
              <a:t>Tumor is not the key diagnostic examination</a:t>
            </a:r>
            <a:r>
              <a:rPr lang="en-US" altLang="zh-TW" sz="2800" dirty="0">
                <a:latin typeface="Arial" charset="0"/>
              </a:rPr>
              <a:t>, but </a:t>
            </a:r>
            <a:r>
              <a:rPr lang="en-US" altLang="zh-TW" sz="2800" dirty="0">
                <a:solidFill>
                  <a:srgbClr val="002060"/>
                </a:solidFill>
                <a:latin typeface="Arial" charset="0"/>
              </a:rPr>
              <a:t>can be a </a:t>
            </a:r>
            <a:r>
              <a:rPr lang="en-US" altLang="zh-TW" sz="2800" dirty="0">
                <a:solidFill>
                  <a:srgbClr val="FF0000"/>
                </a:solidFill>
                <a:latin typeface="Arial" charset="0"/>
              </a:rPr>
              <a:t>complementary sign </a:t>
            </a:r>
            <a:r>
              <a:rPr lang="en-US" altLang="zh-TW" sz="2800" dirty="0">
                <a:solidFill>
                  <a:srgbClr val="002060"/>
                </a:solidFill>
                <a:latin typeface="Arial" charset="0"/>
              </a:rPr>
              <a:t>to clinical finding or medical imaging</a:t>
            </a:r>
          </a:p>
          <a:p>
            <a:pPr lvl="1" algn="l"/>
            <a:r>
              <a:rPr lang="en-US" altLang="zh-TW" sz="3200" b="1" dirty="0">
                <a:solidFill>
                  <a:srgbClr val="FF0000"/>
                </a:solidFill>
                <a:latin typeface="Arial" charset="0"/>
              </a:rPr>
              <a:t>AFP &amp; </a:t>
            </a:r>
            <a:r>
              <a:rPr lang="en-US" altLang="zh-TW" sz="3200" b="1" dirty="0" err="1">
                <a:solidFill>
                  <a:srgbClr val="FF0000"/>
                </a:solidFill>
                <a:latin typeface="Arial" charset="0"/>
              </a:rPr>
              <a:t>hepatoma</a:t>
            </a:r>
            <a:endParaRPr lang="en-US" altLang="zh-TW" sz="3200" b="1" dirty="0">
              <a:solidFill>
                <a:srgbClr val="FF0000"/>
              </a:solidFill>
              <a:latin typeface="Arial" charset="0"/>
            </a:endParaRPr>
          </a:p>
          <a:p>
            <a:pPr algn="l"/>
            <a:r>
              <a:rPr lang="en-US" altLang="zh-TW" sz="2800" dirty="0">
                <a:latin typeface="Arial" charset="0"/>
              </a:rPr>
              <a:t>Sometimes implicate the existence within the tumor of an exclusive secretary histological contingent</a:t>
            </a:r>
            <a:endParaRPr lang="en-US" altLang="zh-TW" sz="2800" dirty="0">
              <a:solidFill>
                <a:schemeClr val="bg1"/>
              </a:solidFill>
              <a:latin typeface="Arial" charset="0"/>
            </a:endParaRPr>
          </a:p>
          <a:p>
            <a:pPr lvl="1" algn="l"/>
            <a:r>
              <a:rPr lang="en-US" altLang="zh-TW" sz="3200" b="1" dirty="0">
                <a:solidFill>
                  <a:srgbClr val="FF0000"/>
                </a:solidFill>
                <a:latin typeface="Arial" charset="0"/>
              </a:rPr>
              <a:t>NSE &amp; SCLC</a:t>
            </a:r>
          </a:p>
          <a:p>
            <a:pPr algn="l"/>
            <a:endParaRPr lang="en-US" altLang="zh-TW" sz="2800" dirty="0">
              <a:latin typeface="Arial"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a:r>
              <a:rPr lang="en-US" altLang="zh-TW" sz="6000" b="1" dirty="0">
                <a:solidFill>
                  <a:srgbClr val="FF0000"/>
                </a:solidFill>
                <a:latin typeface="Arial" charset="0"/>
              </a:rPr>
              <a:t>Staging</a:t>
            </a:r>
          </a:p>
        </p:txBody>
      </p:sp>
      <p:sp>
        <p:nvSpPr>
          <p:cNvPr id="13315" name="Rectangle 3"/>
          <p:cNvSpPr>
            <a:spLocks noGrp="1" noChangeArrowheads="1"/>
          </p:cNvSpPr>
          <p:nvPr>
            <p:ph type="body" idx="1"/>
          </p:nvPr>
        </p:nvSpPr>
        <p:spPr/>
        <p:txBody>
          <a:bodyPr/>
          <a:lstStyle/>
          <a:p>
            <a:pPr algn="l"/>
            <a:r>
              <a:rPr lang="en-US" altLang="zh-TW" sz="3200" dirty="0">
                <a:latin typeface="Arial" charset="0"/>
              </a:rPr>
              <a:t>The tumor markers and medical imaging are </a:t>
            </a:r>
            <a:r>
              <a:rPr lang="en-US" altLang="zh-TW" sz="3200" dirty="0">
                <a:solidFill>
                  <a:srgbClr val="FF0000"/>
                </a:solidFill>
                <a:latin typeface="Arial" charset="0"/>
              </a:rPr>
              <a:t>complementary in the pre-therapeutic and post-therapeutic staging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704850"/>
            <a:ext cx="8229600" cy="866762"/>
          </a:xfrm>
        </p:spPr>
        <p:txBody>
          <a:bodyPr/>
          <a:lstStyle/>
          <a:p>
            <a:pPr algn="ctr"/>
            <a:r>
              <a:rPr lang="en-US" altLang="zh-TW" b="1" dirty="0">
                <a:solidFill>
                  <a:srgbClr val="FF0000"/>
                </a:solidFill>
                <a:latin typeface="Arial" charset="0"/>
              </a:rPr>
              <a:t>Prognosis</a:t>
            </a:r>
          </a:p>
        </p:txBody>
      </p:sp>
      <p:sp>
        <p:nvSpPr>
          <p:cNvPr id="14339" name="Rectangle 3"/>
          <p:cNvSpPr>
            <a:spLocks noGrp="1" noChangeArrowheads="1"/>
          </p:cNvSpPr>
          <p:nvPr>
            <p:ph type="body" idx="1"/>
          </p:nvPr>
        </p:nvSpPr>
        <p:spPr>
          <a:xfrm>
            <a:off x="1214414" y="1752600"/>
            <a:ext cx="7243786" cy="4114800"/>
          </a:xfrm>
        </p:spPr>
        <p:txBody>
          <a:bodyPr>
            <a:normAutofit lnSpcReduction="10000"/>
          </a:bodyPr>
          <a:lstStyle/>
          <a:p>
            <a:pPr algn="l">
              <a:lnSpc>
                <a:spcPct val="90000"/>
              </a:lnSpc>
            </a:pPr>
            <a:r>
              <a:rPr lang="en-US" altLang="zh-TW" dirty="0">
                <a:latin typeface="Arial" charset="0"/>
              </a:rPr>
              <a:t>The pre-therapeutic level of certain tumor marker can contributes a prognostic factor because of links with...</a:t>
            </a:r>
            <a:r>
              <a:rPr lang="en-US" altLang="zh-TW" sz="2800" dirty="0">
                <a:latin typeface="Arial" charset="0"/>
              </a:rPr>
              <a:t> </a:t>
            </a:r>
            <a:endParaRPr lang="en-US" altLang="zh-TW" sz="2800" u="sng" dirty="0">
              <a:latin typeface="Arial" charset="0"/>
            </a:endParaRPr>
          </a:p>
          <a:p>
            <a:pPr lvl="1" algn="l">
              <a:lnSpc>
                <a:spcPct val="90000"/>
              </a:lnSpc>
            </a:pPr>
            <a:r>
              <a:rPr lang="en-US" altLang="zh-TW" sz="2400" u="sng" dirty="0">
                <a:latin typeface="Arial" charset="0"/>
              </a:rPr>
              <a:t>Metabolic activity</a:t>
            </a:r>
          </a:p>
          <a:p>
            <a:pPr lvl="1" algn="l">
              <a:lnSpc>
                <a:spcPct val="90000"/>
              </a:lnSpc>
            </a:pPr>
            <a:r>
              <a:rPr lang="en-US" altLang="zh-TW" sz="2400" u="sng" dirty="0">
                <a:latin typeface="Arial" charset="0"/>
              </a:rPr>
              <a:t>Tumor size</a:t>
            </a:r>
          </a:p>
          <a:p>
            <a:pPr lvl="1" algn="l">
              <a:lnSpc>
                <a:spcPct val="90000"/>
              </a:lnSpc>
            </a:pPr>
            <a:r>
              <a:rPr lang="en-US" altLang="zh-TW" sz="2400" u="sng" dirty="0">
                <a:latin typeface="Arial" charset="0"/>
              </a:rPr>
              <a:t>Invasion</a:t>
            </a:r>
            <a:endParaRPr lang="en-US" altLang="zh-TW" u="sng" dirty="0">
              <a:latin typeface="Arial" charset="0"/>
            </a:endParaRPr>
          </a:p>
          <a:p>
            <a:pPr algn="l">
              <a:lnSpc>
                <a:spcPct val="90000"/>
              </a:lnSpc>
            </a:pPr>
            <a:r>
              <a:rPr lang="en-US" altLang="zh-TW" dirty="0">
                <a:latin typeface="Arial" charset="0"/>
              </a:rPr>
              <a:t>More valuable in that it is independent or other usual prognostic factors for the pathology</a:t>
            </a:r>
            <a:r>
              <a:rPr lang="en-US" altLang="zh-TW" sz="2800" dirty="0">
                <a:latin typeface="Arial" charset="0"/>
              </a:rPr>
              <a:t> </a:t>
            </a:r>
            <a:endParaRPr lang="en-US" altLang="zh-TW" dirty="0">
              <a:latin typeface="Arial"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704850"/>
            <a:ext cx="8229600" cy="866762"/>
          </a:xfrm>
        </p:spPr>
        <p:txBody>
          <a:bodyPr/>
          <a:lstStyle/>
          <a:p>
            <a:pPr algn="ctr"/>
            <a:r>
              <a:rPr lang="en-US" altLang="zh-TW" b="1" dirty="0">
                <a:solidFill>
                  <a:srgbClr val="FF0000"/>
                </a:solidFill>
                <a:latin typeface="Arial" charset="0"/>
              </a:rPr>
              <a:t>During treatment</a:t>
            </a:r>
          </a:p>
        </p:txBody>
      </p:sp>
      <p:sp>
        <p:nvSpPr>
          <p:cNvPr id="16387" name="Rectangle 3"/>
          <p:cNvSpPr>
            <a:spLocks noGrp="1" noChangeArrowheads="1"/>
          </p:cNvSpPr>
          <p:nvPr>
            <p:ph type="body" idx="1"/>
          </p:nvPr>
        </p:nvSpPr>
        <p:spPr>
          <a:xfrm>
            <a:off x="1142976" y="1676400"/>
            <a:ext cx="7315224" cy="4114800"/>
          </a:xfrm>
        </p:spPr>
        <p:txBody>
          <a:bodyPr/>
          <a:lstStyle/>
          <a:p>
            <a:pPr algn="l"/>
            <a:r>
              <a:rPr lang="en-US" altLang="zh-TW" sz="2800" dirty="0">
                <a:latin typeface="Arial" charset="0"/>
              </a:rPr>
              <a:t>High markers level before treatment generally </a:t>
            </a:r>
          </a:p>
          <a:p>
            <a:pPr lvl="1" algn="l"/>
            <a:r>
              <a:rPr lang="en-US" altLang="zh-TW" sz="2400" dirty="0">
                <a:latin typeface="Arial" charset="0"/>
              </a:rPr>
              <a:t>Not only correlate very well with the therapeutic result but are sometimes superior to this result in the assessment of complete remission</a:t>
            </a:r>
          </a:p>
          <a:p>
            <a:pPr algn="l"/>
            <a:r>
              <a:rPr lang="en-US" altLang="zh-TW" sz="2800" dirty="0">
                <a:latin typeface="Arial" charset="0"/>
              </a:rPr>
              <a:t>The assay must be taking into account the </a:t>
            </a:r>
            <a:r>
              <a:rPr lang="en-US" altLang="zh-TW" sz="2800" u="sng" dirty="0">
                <a:latin typeface="Arial" charset="0"/>
              </a:rPr>
              <a:t>marker half-life</a:t>
            </a:r>
            <a:r>
              <a:rPr lang="en-US" altLang="zh-TW" sz="2800" dirty="0">
                <a:latin typeface="Arial" charset="0"/>
              </a:rPr>
              <a:t> when during treatment and all post-therapeutic re-evaluation</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239</TotalTime>
  <Words>4103</Words>
  <Application>Microsoft Office PowerPoint</Application>
  <PresentationFormat>On-screen Show (4:3)</PresentationFormat>
  <Paragraphs>413</Paragraphs>
  <Slides>49</Slides>
  <Notes>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Solstice</vt:lpstr>
      <vt:lpstr>Slide 1</vt:lpstr>
      <vt:lpstr>برنامه اجرائی تضمین کیفیت   تومور مارکر ها</vt:lpstr>
      <vt:lpstr>Classification</vt:lpstr>
      <vt:lpstr>Tumor marker in Oncology</vt:lpstr>
      <vt:lpstr>Screening</vt:lpstr>
      <vt:lpstr>Diagnosis</vt:lpstr>
      <vt:lpstr>Staging</vt:lpstr>
      <vt:lpstr>Prognosis</vt:lpstr>
      <vt:lpstr>During treatment</vt:lpstr>
      <vt:lpstr>During monitoring</vt:lpstr>
      <vt:lpstr>سنجش تومور مارکر ها به تنهائی در تشخیص کانسر به دلایل ذیل کافی نمی باشد : </vt:lpstr>
      <vt:lpstr>The consistency of ARCHITECT  tumor markers</vt:lpstr>
      <vt:lpstr>اگر می خواهیم تعداد تست های تومور مارکر ارجاعی توسط انکولوژیست ها به آزمایشگاهمان روند رو به رشد داشته باشد رعایت نکات زیر الزامی است </vt:lpstr>
      <vt:lpstr>ثبات و پایداری نتایج تومور مارکر ها </vt:lpstr>
      <vt:lpstr>ثبات و پایداری نتایج تومور مارکر ها </vt:lpstr>
      <vt:lpstr>quality requirements relevant to all tumor marker measurements</vt:lpstr>
      <vt:lpstr>Pre-analytical quality requirements </vt:lpstr>
      <vt:lpstr>Quality requirements in the pre-analytical phase </vt:lpstr>
      <vt:lpstr>Quality requirements in the pre-analytical phase </vt:lpstr>
      <vt:lpstr>Analytical quality requirements </vt:lpstr>
      <vt:lpstr>NACB recommendations: Quality requirements for Assay Validation, Internal Quality Control and Proficiency Testing </vt:lpstr>
      <vt:lpstr>NACB recommendations: Quality requirements for Assay Validation, Internal Quality Control and Proficiency Testing </vt:lpstr>
      <vt:lpstr>NACB recommendations: Quality requirements for Assay Validation, Internal Quality Control and Proficiency Testing </vt:lpstr>
      <vt:lpstr>NACB recommendations: Quality requirements for Assay Validation, Internal Quality Control and Proficiency Testing </vt:lpstr>
      <vt:lpstr>NACB recommendations: Quality requirements for Assay Validation, Internal Quality Control and Proficiency Testing </vt:lpstr>
      <vt:lpstr>NACB recommendations: Quality requirements for Assay Validation, Internal Quality Control and Proficiency Testing </vt:lpstr>
      <vt:lpstr>NACB recommendations: Quality requirements for Assay Validation, Internal Quality Control and Proficiency Testing </vt:lpstr>
      <vt:lpstr>NACB recommendations: Quality requirements for Assay Validation, Internal Quality Control and Proficiency Testing </vt:lpstr>
      <vt:lpstr>NACB recommendations: Quality Requirements for minimizing risk of method-related errors in tumor marker results</vt:lpstr>
      <vt:lpstr>NACB recommendations: Quality requirements in the post-analytical phase </vt:lpstr>
      <vt:lpstr>NACB recommendations: Quality requirements in the post-analytical phase </vt:lpstr>
      <vt:lpstr>NACB recommendations: Quality requirements in the post-analytical phase </vt:lpstr>
      <vt:lpstr>NACB recommendations: Quality requirements in the post-analytical phase </vt:lpstr>
      <vt:lpstr>NACB recommendations: Quality requirements in the post-analytical phase </vt:lpstr>
      <vt:lpstr>REFERENCES </vt:lpstr>
      <vt:lpstr>Slide 36</vt:lpstr>
      <vt:lpstr>Slide 37</vt:lpstr>
      <vt:lpstr>Slide 38</vt:lpstr>
      <vt:lpstr>CONCLUSION </vt:lpstr>
      <vt:lpstr>1- کاربرد روزانه سرم  كنترل ترکیبی (صحت و دقت )</vt:lpstr>
      <vt:lpstr>2- كنترل  روزانه موارد غير طبيعي ( با همان نمونه اول )</vt:lpstr>
      <vt:lpstr>3- تكرار نتايج غير طبيعي تومور مارکر با نمونه جديد</vt:lpstr>
      <vt:lpstr>4- کنترل و تائید نتایج نمونه های بیماران (با نمونه قبلی)</vt:lpstr>
      <vt:lpstr>5- محاسبه ميانگين نتايج تومور مارکر</vt:lpstr>
      <vt:lpstr>6) دلتا چك نتايج تومور مارکرها   Delta . Check  </vt:lpstr>
      <vt:lpstr>7- تصدیق و صحه گذاری کیت های جدید تومور مارکر یا متد های جدید یا تجهیزات جدید </vt:lpstr>
      <vt:lpstr>8) كنترل روزانه ارتباط تست ها تومور مارکر با يكديگر  Correlation . Check   9) نگاهداری پیشگیرانه تجهیزات بخش تومور مارکر   نکات کیفی و نگاهداری روزانه الایزا ریدر یا  ایمونو آنالایزر یا سایر تجهیزات وابسته به بخش تومور مارکر مطابق جدول نگاه دارنده پیشگیرانه دستگاه ها   (Daily &amp; weekly &amp; monthly PM) preventive maintenance </vt:lpstr>
      <vt:lpstr>Conclusion</vt:lpstr>
      <vt:lpstr>Slide 49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برنامه اجرائی تضمین کیفیت   تومور مارکر ها</dc:title>
  <dc:creator>dr.vanaki</dc:creator>
  <cp:lastModifiedBy>dr.vanaki</cp:lastModifiedBy>
  <cp:revision>70</cp:revision>
  <dcterms:created xsi:type="dcterms:W3CDTF">2014-04-15T04:21:11Z</dcterms:created>
  <dcterms:modified xsi:type="dcterms:W3CDTF">2014-04-16T06:08:22Z</dcterms:modified>
</cp:coreProperties>
</file>